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sldIdLst>
    <p:sldId id="256" r:id="rId2"/>
    <p:sldId id="258" r:id="rId3"/>
    <p:sldId id="265" r:id="rId4"/>
    <p:sldId id="266" r:id="rId5"/>
    <p:sldId id="269" r:id="rId6"/>
    <p:sldId id="267" r:id="rId7"/>
    <p:sldId id="270" r:id="rId8"/>
    <p:sldId id="268" r:id="rId9"/>
    <p:sldId id="271" r:id="rId10"/>
    <p:sldId id="275" r:id="rId11"/>
    <p:sldId id="264" r:id="rId12"/>
    <p:sldId id="272" r:id="rId13"/>
    <p:sldId id="273" r:id="rId14"/>
    <p:sldId id="276" r:id="rId15"/>
    <p:sldId id="278" r:id="rId16"/>
    <p:sldId id="277" r:id="rId17"/>
    <p:sldId id="279" r:id="rId18"/>
    <p:sldId id="280" r:id="rId19"/>
    <p:sldId id="283" r:id="rId20"/>
    <p:sldId id="285" r:id="rId21"/>
    <p:sldId id="281" r:id="rId22"/>
    <p:sldId id="282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01" autoAdjust="0"/>
    <p:restoredTop sz="94660"/>
  </p:normalViewPr>
  <p:slideViewPr>
    <p:cSldViewPr>
      <p:cViewPr>
        <p:scale>
          <a:sx n="50" d="100"/>
          <a:sy n="50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84F6B-553B-49D2-B751-4D582196864A}" type="datetimeFigureOut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7F193-938B-4C57-941F-B0F391DE2F4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0984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F193-938B-4C57-941F-B0F391DE2F47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4491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D204-57D1-45F8-BF3E-66FE549E16E1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EDAF-79C3-419E-8C89-BE30A47D8F07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A0E9-800E-4375-82F3-F981448EF852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2385-53BB-4E6F-BCB5-539B16ABDF90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8C4B-6A34-4D5C-B521-5AB290D4549F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4B7D-FFA6-4AB9-B1F5-D6BAAD150F4B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5E9-0A06-4622-AA9E-4F6E1D7B8D7B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188E-29A5-4DA2-BC95-F8F408BD51B4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27EF-87EA-4709-8C74-A4DE1AB8F72E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203A-83C3-4292-9F63-0EA283F672B4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0A6A-9217-4F3A-BDEF-662A221EB268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1705-493B-46D7-AD42-D1FB93493731}" type="datetime1">
              <a:rPr lang="de-DE" smtClean="0"/>
              <a:pPr/>
              <a:t>15.02.2010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F71B-9049-4D7C-9C16-81A65CD6461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365F91"/>
                </a:solidFill>
              </a:rPr>
              <a:t>A </a:t>
            </a:r>
            <a:r>
              <a:rPr lang="en-US" dirty="0">
                <a:solidFill>
                  <a:srgbClr val="365F91"/>
                </a:solidFill>
              </a:rPr>
              <a:t>MAC protocol for full exploitation of Directional Antennas in Ad-hoc Wireless Networks </a:t>
            </a:r>
            <a:endParaRPr lang="de-DE" dirty="0">
              <a:solidFill>
                <a:srgbClr val="365F9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 hoc</a:t>
            </a:r>
            <a:r>
              <a:rPr lang="de-DE" dirty="0" smtClean="0"/>
              <a:t> Network Seminar</a:t>
            </a:r>
          </a:p>
          <a:p>
            <a:r>
              <a:rPr lang="de-DE" dirty="0" smtClean="0"/>
              <a:t>Referent:</a:t>
            </a:r>
            <a:r>
              <a:rPr lang="de-DE" dirty="0" smtClean="0"/>
              <a:t> </a:t>
            </a:r>
            <a:r>
              <a:rPr lang="de-DE" dirty="0" smtClean="0"/>
              <a:t>Dominik Erb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714348" y="350043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75817" y="5589240"/>
            <a:ext cx="841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basierend auf einer Arbeit von Thanasis Korakis, Gentian Jakillari und Leandros </a:t>
            </a:r>
            <a:r>
              <a:rPr lang="de-DE" dirty="0" smtClean="0"/>
              <a:t>Tassiulas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pPr marL="514350" indent="-457200"/>
            <a:r>
              <a:rPr lang="de-DE" dirty="0" smtClean="0"/>
              <a:t>Vorteile:</a:t>
            </a:r>
          </a:p>
          <a:p>
            <a:pPr lvl="1"/>
            <a:r>
              <a:rPr lang="de-DE" sz="1600" dirty="0"/>
              <a:t>Erheblich vergrößerte Reichweite in eine </a:t>
            </a:r>
            <a:r>
              <a:rPr lang="de-DE" sz="1600" dirty="0" smtClean="0"/>
              <a:t>Richtung</a:t>
            </a:r>
          </a:p>
          <a:p>
            <a:pPr lvl="1"/>
            <a:r>
              <a:rPr lang="de-DE" sz="1600" dirty="0"/>
              <a:t>Mehrere gleichzeitige Störungsfreie Übertragungen</a:t>
            </a:r>
          </a:p>
          <a:p>
            <a:pPr marL="457200" lvl="1" indent="0">
              <a:buNone/>
            </a:pPr>
            <a:r>
              <a:rPr lang="de-DE" sz="1600" dirty="0" smtClean="0">
                <a:sym typeface="Wingdings" pitchFamily="2" charset="2"/>
              </a:rPr>
              <a:t>  </a:t>
            </a:r>
            <a:r>
              <a:rPr lang="de-DE" sz="1600" dirty="0" smtClean="0"/>
              <a:t>Steigerung </a:t>
            </a:r>
            <a:r>
              <a:rPr lang="de-DE" sz="1600" dirty="0"/>
              <a:t>der Netzwerkkapazität allgemein</a:t>
            </a:r>
          </a:p>
          <a:p>
            <a:pPr lvl="1"/>
            <a:endParaRPr lang="de-DE" dirty="0" smtClean="0"/>
          </a:p>
          <a:p>
            <a:pPr marL="914400" lvl="1" indent="-457200"/>
            <a:endParaRPr 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2.1 Direktionale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Übertragungen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3074" name="Bild 2" descr="C:\Users\Domi\Desktop\Seminar\MAC for directional antennas\Omnidi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810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27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23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2.2 Direktionale </a:t>
            </a:r>
            <a:r>
              <a:rPr lang="de-DE" sz="4400" dirty="0">
                <a:solidFill>
                  <a:srgbClr val="365F91"/>
                </a:solidFill>
              </a:rPr>
              <a:t>Übertragungen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de-DE" dirty="0" smtClean="0"/>
              <a:t>Probleme:</a:t>
            </a:r>
          </a:p>
          <a:p>
            <a:pPr lvl="1"/>
            <a:r>
              <a:rPr lang="de-DE" dirty="0" smtClean="0"/>
              <a:t>Das Hidden Terminal Problem</a:t>
            </a:r>
          </a:p>
          <a:p>
            <a:pPr lvl="1"/>
            <a:r>
              <a:rPr lang="de-DE" dirty="0" smtClean="0"/>
              <a:t>Taubheit ( Deafness)</a:t>
            </a:r>
          </a:p>
          <a:p>
            <a:pPr lvl="1"/>
            <a:r>
              <a:rPr lang="de-DE" dirty="0" smtClean="0"/>
              <a:t>Bestimmung der Position von Nachbarn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r>
              <a:rPr lang="de-DE" dirty="0" smtClean="0"/>
              <a:t>Node liegt außerhalb der Reichweite des Senders </a:t>
            </a:r>
          </a:p>
          <a:p>
            <a:pPr marL="400050" lvl="1" indent="0">
              <a:buNone/>
            </a:pPr>
            <a:r>
              <a:rPr lang="de-DE" dirty="0" smtClean="0"/>
              <a:t>-&gt; erfährt nichts von einer anstehenden Übertragung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8596" y="-184165"/>
            <a:ext cx="828680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2.2.1 Das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Hidden Terminal Problem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4098" name="Bild 2" descr="C:\Users\Domi\Desktop\Seminar\MAC for directional antennas\Hiddente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3810001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530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de-DE" dirty="0" smtClean="0"/>
              <a:t>Empfänger überhört Nachricht, da er nicht auf der entsprechenden Antenne hört</a:t>
            </a:r>
          </a:p>
          <a:p>
            <a:pPr marL="457200" lvl="1" indent="0">
              <a:buNone/>
            </a:pP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Sender übermittelt immer wieder das gleiche 	Paket ohne Erfolg</a:t>
            </a:r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2.2.1 Taubheit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Deafness)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5122" name="Bild 2" descr="C:\Users\Domi\Desktop\Seminar\MAC for directional antennas\deafn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01008"/>
            <a:ext cx="3810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530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de-DE" dirty="0" smtClean="0"/>
              <a:t>Signal wird nur in eine bestimmte Richtung übermittelt</a:t>
            </a:r>
          </a:p>
          <a:p>
            <a:pPr lvl="1"/>
            <a:r>
              <a:rPr lang="de-DE" dirty="0" smtClean="0"/>
              <a:t>Welche Antenne übermittelt  Signal in Richtung eines bestimmten Nachbarn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-184165"/>
            <a:ext cx="88582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7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2.2.3 Bestimmung </a:t>
            </a:r>
            <a:r>
              <a:rPr lang="de-DE" sz="37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der Position von Nachbarn</a:t>
            </a:r>
            <a:endParaRPr kumimoji="0" lang="de-DE" sz="37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8" name="Bild 2" descr="C:\Users\Domi\Desktop\Seminar\MAC for directional antennas\Hiddente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98279"/>
            <a:ext cx="3810001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88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/>
          <a:p>
            <a:r>
              <a:rPr lang="de-DE" dirty="0" smtClean="0"/>
              <a:t>Nicht immer speziell für direktionale Übertragungen entwickelt</a:t>
            </a:r>
          </a:p>
          <a:p>
            <a:r>
              <a:rPr lang="de-DE" dirty="0" smtClean="0"/>
              <a:t>Verwenden teilweise omnidirektionale Übertragungen von RTS / CTS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00034" y="-184165"/>
            <a:ext cx="821537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2.3 Andere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direktionale Protokolle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134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Verwendet lediglich direktionale Übertragungen</a:t>
            </a:r>
          </a:p>
          <a:p>
            <a:r>
              <a:rPr lang="de-DE" dirty="0" smtClean="0"/>
              <a:t>Informiert Nachbarn über anstehende Übertragungen</a:t>
            </a:r>
          </a:p>
          <a:p>
            <a:r>
              <a:rPr lang="de-DE" dirty="0" smtClean="0"/>
              <a:t>Verwaltet die Position aller Nachbarn</a:t>
            </a:r>
          </a:p>
          <a:p>
            <a:r>
              <a:rPr lang="de-DE" dirty="0" smtClean="0"/>
              <a:t>Versucht keine Nachrichten zu überhören</a:t>
            </a:r>
          </a:p>
          <a:p>
            <a:r>
              <a:rPr lang="de-DE" dirty="0" smtClean="0"/>
              <a:t>Verwendet abgewandelte Form des 4 teiligen Handschlags (RTS/CTS/DATA/ACK) und NAV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    Das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vorgestellte Protokoll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134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Versucht das Hidden Terminal Problem zu lösen</a:t>
            </a:r>
          </a:p>
          <a:p>
            <a:r>
              <a:rPr lang="de-DE" dirty="0" smtClean="0"/>
              <a:t>Zyklische Übermittlung von RTS in alle Richtungen</a:t>
            </a:r>
          </a:p>
          <a:p>
            <a:r>
              <a:rPr lang="de-DE" dirty="0" smtClean="0"/>
              <a:t>Empfänger antwortet mit direktionalem CTS</a:t>
            </a:r>
          </a:p>
          <a:p>
            <a:r>
              <a:rPr lang="de-DE" dirty="0" smtClean="0"/>
              <a:t>Erst danach direktionale Übertragung von Data / Ack</a:t>
            </a:r>
          </a:p>
          <a:p>
            <a:endParaRPr lang="de-DE" dirty="0" smtClean="0"/>
          </a:p>
          <a:p>
            <a:r>
              <a:rPr lang="de-DE" dirty="0" smtClean="0"/>
              <a:t>Andere Nodes verschieben Übertragungen in entsprechende Richtung</a:t>
            </a:r>
          </a:p>
          <a:p>
            <a:endParaRPr lang="de-DE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85720" y="-184165"/>
            <a:ext cx="86439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3.1 Zyklisches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direktionales RTS / CTS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134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Inhalt aller übermittelten Pakete:</a:t>
            </a:r>
          </a:p>
          <a:p>
            <a:r>
              <a:rPr lang="de-DE" dirty="0" smtClean="0"/>
              <a:t>Dauer der Übertragung</a:t>
            </a:r>
          </a:p>
          <a:p>
            <a:r>
              <a:rPr lang="de-DE" dirty="0" smtClean="0"/>
              <a:t>Sender</a:t>
            </a:r>
          </a:p>
          <a:p>
            <a:r>
              <a:rPr lang="de-DE" dirty="0" smtClean="0"/>
              <a:t>Empfänger</a:t>
            </a:r>
          </a:p>
          <a:p>
            <a:r>
              <a:rPr lang="de-DE" dirty="0" smtClean="0"/>
              <a:t>Zusatzinformationen zur Positionsbestimmung</a:t>
            </a:r>
          </a:p>
          <a:p>
            <a:r>
              <a:rPr lang="de-DE" dirty="0" smtClean="0"/>
              <a:t>…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8596" y="-184165"/>
            <a:ext cx="87154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3.1 Zyklisches </a:t>
            </a:r>
            <a:r>
              <a:rPr lang="de-DE" sz="4400" dirty="0">
                <a:solidFill>
                  <a:srgbClr val="365F91"/>
                </a:solidFill>
              </a:rPr>
              <a:t>direktionales RTS / CTS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134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85720" y="-184165"/>
            <a:ext cx="88582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dirty="0" smtClean="0">
                <a:solidFill>
                  <a:srgbClr val="365F91"/>
                </a:solidFill>
              </a:rPr>
              <a:t>3.2 Positionsbestimmung </a:t>
            </a:r>
            <a:r>
              <a:rPr lang="de-DE" sz="4000" dirty="0" smtClean="0">
                <a:solidFill>
                  <a:srgbClr val="365F91"/>
                </a:solidFill>
              </a:rPr>
              <a:t>von Nachbarn</a:t>
            </a:r>
            <a:endParaRPr lang="de-DE" sz="40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Benötigte Informationen:</a:t>
            </a:r>
          </a:p>
          <a:p>
            <a:r>
              <a:rPr lang="de-DE" dirty="0" smtClean="0"/>
              <a:t>Welcher Nachbar</a:t>
            </a:r>
          </a:p>
          <a:p>
            <a:r>
              <a:rPr lang="de-DE" dirty="0" smtClean="0"/>
              <a:t>Antenne mit welcher dieser Daten empfängt</a:t>
            </a:r>
          </a:p>
          <a:p>
            <a:r>
              <a:rPr lang="de-DE" dirty="0" smtClean="0"/>
              <a:t>Antenne mit welcher ich Daten übermittle</a:t>
            </a:r>
          </a:p>
        </p:txBody>
      </p:sp>
    </p:spTree>
    <p:extLst>
      <p:ext uri="{BB962C8B-B14F-4D97-AF65-F5344CB8AC3E}">
        <p14:creationId xmlns:p14="http://schemas.microsoft.com/office/powerpoint/2010/main" xmlns="" val="34597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Einleitung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Motivation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MAC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CSMA/CA </a:t>
            </a:r>
            <a:r>
              <a:rPr lang="de-DE" dirty="0" smtClean="0"/>
              <a:t>mit </a:t>
            </a:r>
            <a:r>
              <a:rPr lang="de-DE" dirty="0" smtClean="0"/>
              <a:t>RTS/CTS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NAV</a:t>
            </a:r>
            <a:endParaRPr lang="de-DE" dirty="0" smtClean="0"/>
          </a:p>
          <a:p>
            <a:pPr lvl="1"/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Direktionale Übertragungen in Ad-Hoc </a:t>
            </a:r>
            <a:r>
              <a:rPr lang="de-DE" b="1" dirty="0" smtClean="0"/>
              <a:t>Netzwerken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Vorteile</a:t>
            </a:r>
            <a:endParaRPr lang="de-DE" dirty="0" smtClean="0"/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Probleme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DE" dirty="0" smtClean="0"/>
              <a:t>Das Hidden Terminal Problem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DE" dirty="0" smtClean="0"/>
              <a:t>Taubheit ( Deafness)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DE" dirty="0" smtClean="0"/>
              <a:t>Positionsbestimmung von Nachbarn</a:t>
            </a:r>
            <a:endParaRPr lang="de-DE" dirty="0" smtClean="0"/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Andere </a:t>
            </a:r>
            <a:r>
              <a:rPr lang="de-DE" dirty="0" smtClean="0"/>
              <a:t>direktionale Protokolle</a:t>
            </a:r>
          </a:p>
          <a:p>
            <a:pPr lvl="1"/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Das im Paper vorgestellte </a:t>
            </a:r>
            <a:r>
              <a:rPr lang="de-DE" b="1" dirty="0" smtClean="0"/>
              <a:t>Protokoll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Zyklisches </a:t>
            </a:r>
            <a:r>
              <a:rPr lang="de-DE" dirty="0" smtClean="0"/>
              <a:t>Direktionales RTS / </a:t>
            </a:r>
            <a:r>
              <a:rPr lang="de-DE" dirty="0" smtClean="0"/>
              <a:t>CTS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Die </a:t>
            </a:r>
            <a:r>
              <a:rPr lang="de-DE" dirty="0" smtClean="0"/>
              <a:t>Position der </a:t>
            </a:r>
            <a:r>
              <a:rPr lang="de-DE" dirty="0" smtClean="0"/>
              <a:t>Nachbarn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DE" dirty="0" smtClean="0"/>
              <a:t>Die </a:t>
            </a:r>
            <a:r>
              <a:rPr lang="de-DE" dirty="0" smtClean="0"/>
              <a:t>Location </a:t>
            </a:r>
            <a:r>
              <a:rPr lang="de-DE" dirty="0" smtClean="0"/>
              <a:t>Table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DE" dirty="0" smtClean="0"/>
              <a:t>Direktionales </a:t>
            </a:r>
            <a:r>
              <a:rPr lang="de-DE" dirty="0" smtClean="0"/>
              <a:t>N</a:t>
            </a:r>
            <a:r>
              <a:rPr lang="de-DE" b="1" dirty="0" smtClean="0"/>
              <a:t>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Beispiele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Simulationsergebnisse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Inhalt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28596" y="-184165"/>
            <a:ext cx="855818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dirty="0" smtClean="0">
                <a:solidFill>
                  <a:srgbClr val="365F91"/>
                </a:solidFill>
              </a:rPr>
              <a:t>3.2 Positionsbestimmung </a:t>
            </a:r>
            <a:r>
              <a:rPr lang="de-DE" sz="4000" dirty="0" smtClean="0">
                <a:solidFill>
                  <a:srgbClr val="365F91"/>
                </a:solidFill>
              </a:rPr>
              <a:t>von Nachbarn</a:t>
            </a:r>
            <a:endParaRPr lang="de-DE" sz="40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Durch zyklisches RTS erhalten alle Nodes:</a:t>
            </a:r>
          </a:p>
          <a:p>
            <a:r>
              <a:rPr lang="de-DE" dirty="0" smtClean="0"/>
              <a:t>Antenne mit welcher Daten vom Sender empfangen wurden -&gt; Position des Senders</a:t>
            </a:r>
          </a:p>
          <a:p>
            <a:r>
              <a:rPr lang="de-DE" dirty="0" smtClean="0"/>
              <a:t>Dauer der Übertragung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Zusätzlich erhält der Sender durch CTS:</a:t>
            </a:r>
          </a:p>
          <a:p>
            <a:r>
              <a:rPr lang="de-DE" dirty="0" smtClean="0"/>
              <a:t>Antenne mit welcher der Empfänger Daten versendet</a:t>
            </a:r>
          </a:p>
        </p:txBody>
      </p:sp>
    </p:spTree>
    <p:extLst>
      <p:ext uri="{BB962C8B-B14F-4D97-AF65-F5344CB8AC3E}">
        <p14:creationId xmlns:p14="http://schemas.microsoft.com/office/powerpoint/2010/main" xmlns="" val="3381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de-DE" dirty="0" smtClean="0"/>
              <a:t>Tabelle mit Zeile für jeden Nachbarn</a:t>
            </a:r>
          </a:p>
          <a:p>
            <a:r>
              <a:rPr lang="de-DE" dirty="0" smtClean="0"/>
              <a:t>Speichert durch Übertragungen erhaltene Informationen über die Position von Nachbarn</a:t>
            </a:r>
          </a:p>
          <a:p>
            <a:r>
              <a:rPr lang="de-DE" dirty="0" smtClean="0"/>
              <a:t>Aktualisiert sich bei jeder Übertragung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3.2.1 Die </a:t>
            </a:r>
            <a:r>
              <a:rPr lang="de-DE" sz="4400" dirty="0" smtClean="0">
                <a:solidFill>
                  <a:srgbClr val="365F91"/>
                </a:solidFill>
              </a:rPr>
              <a:t>Location Table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21</a:t>
            </a:fld>
            <a:endParaRPr lang="de-DE" dirty="0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0702338"/>
              </p:ext>
            </p:extLst>
          </p:nvPr>
        </p:nvGraphicFramePr>
        <p:xfrm>
          <a:off x="1907704" y="4077072"/>
          <a:ext cx="5698976" cy="1320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224136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Ich selbst</a:t>
                      </a:r>
                      <a:endParaRPr lang="de-DE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Nachbar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Meine Antenne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Antenne des Nachbarn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77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3.2.2 D-NAV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Verwendet die Location Table zur Positionsbestimmung</a:t>
            </a:r>
          </a:p>
          <a:p>
            <a:r>
              <a:rPr lang="de-DE" dirty="0" smtClean="0"/>
              <a:t>Erweitert alle versendeten Pakete um:</a:t>
            </a:r>
          </a:p>
          <a:p>
            <a:pPr lvl="1"/>
            <a:r>
              <a:rPr lang="de-DE" sz="2000" dirty="0" smtClean="0"/>
              <a:t>Antenne mit welcher der Sender den Empfänger erreicht</a:t>
            </a:r>
          </a:p>
          <a:p>
            <a:pPr lvl="1"/>
            <a:r>
              <a:rPr lang="de-DE" sz="2000" dirty="0" smtClean="0"/>
              <a:t>Antenne mit welcher der Empfänger Daten vom Sender empfängt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Überprüft / verschiebt alle Übertragungen, die zu Kollisionen führen würden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077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28596" y="-184165"/>
            <a:ext cx="812959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3.3.1 Beispiel </a:t>
            </a:r>
            <a:r>
              <a:rPr lang="de-DE" sz="4400" dirty="0" smtClean="0">
                <a:solidFill>
                  <a:srgbClr val="365F91"/>
                </a:solidFill>
              </a:rPr>
              <a:t>für eine Übertragung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r>
              <a:rPr lang="de-DE" dirty="0" smtClean="0"/>
              <a:t>Node A möchte Daten an B senden</a:t>
            </a:r>
          </a:p>
          <a:p>
            <a:endParaRPr lang="de-DE" dirty="0"/>
          </a:p>
        </p:txBody>
      </p:sp>
      <p:pic>
        <p:nvPicPr>
          <p:cNvPr id="1026" name="Bild 2" descr="C:\Users\Domi\Desktop\Seminar\MAC for directional antennas\Hiddenter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2857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V="1">
            <a:off x="4499992" y="3284984"/>
            <a:ext cx="864096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843808" y="4869160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2411760" y="3068960"/>
            <a:ext cx="3024336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95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Location Table von C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Übermittelte Informationen: </a:t>
            </a:r>
            <a:r>
              <a:rPr lang="de-DE" dirty="0">
                <a:sym typeface="Wingdings" pitchFamily="2" charset="2"/>
              </a:rPr>
              <a:t>A</a:t>
            </a:r>
            <a:r>
              <a:rPr lang="de-DE" dirty="0" smtClean="0">
                <a:sym typeface="Wingdings" pitchFamily="2" charset="2"/>
              </a:rPr>
              <a:t>,B,4,2</a:t>
            </a:r>
          </a:p>
          <a:p>
            <a:pPr>
              <a:buFont typeface="Wingdings"/>
              <a:buChar char="à"/>
            </a:pPr>
            <a:r>
              <a:rPr lang="de-DE" sz="3000" dirty="0" smtClean="0">
                <a:sym typeface="Wingdings" pitchFamily="2" charset="2"/>
              </a:rPr>
              <a:t>C verschiebt alle Übertragungen mit Antenne 4</a:t>
            </a:r>
            <a:endParaRPr lang="de-DE" sz="3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8596" y="-184165"/>
            <a:ext cx="812959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3.3.1 Beispiel </a:t>
            </a:r>
            <a:r>
              <a:rPr lang="de-DE" sz="4400" dirty="0" smtClean="0">
                <a:solidFill>
                  <a:srgbClr val="365F91"/>
                </a:solidFill>
              </a:rPr>
              <a:t>für eine Übertragung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24</a:t>
            </a:fld>
            <a:endParaRPr lang="de-DE" dirty="0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329114"/>
              </p:ext>
            </p:extLst>
          </p:nvPr>
        </p:nvGraphicFramePr>
        <p:xfrm>
          <a:off x="1187624" y="2276872"/>
          <a:ext cx="5698976" cy="1320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224136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Ich selbst</a:t>
                      </a:r>
                      <a:endParaRPr lang="de-DE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Nachbar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Meine Antenne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Antenne des Nachbarn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59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3.3.2 Beispiel </a:t>
            </a:r>
            <a:r>
              <a:rPr lang="de-DE" sz="4400" dirty="0" smtClean="0">
                <a:solidFill>
                  <a:srgbClr val="365F91"/>
                </a:solidFill>
              </a:rPr>
              <a:t>2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10" name="Inhaltsplatzhalter 7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r>
              <a:rPr lang="de-DE" dirty="0" smtClean="0"/>
              <a:t>Node D möchte Daten an B senden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smtClean="0">
                <a:sym typeface="Wingdings" pitchFamily="2" charset="2"/>
              </a:rPr>
              <a:t> D,B,4,2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6147" name="Bild 3" descr="C:\Users\Domi\Desktop\Seminar\MAC for directional antennas\term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7150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 flipV="1">
            <a:off x="5868144" y="3933056"/>
            <a:ext cx="18002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V="1">
            <a:off x="4499992" y="3573016"/>
            <a:ext cx="720080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3419872" y="5301208"/>
            <a:ext cx="2142238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3419872" y="3861048"/>
            <a:ext cx="1800200" cy="144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2987824" y="4509120"/>
            <a:ext cx="288032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59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3.3.2 Beispiel </a:t>
            </a:r>
            <a:r>
              <a:rPr lang="de-DE" sz="4400" dirty="0" smtClean="0">
                <a:solidFill>
                  <a:srgbClr val="365F91"/>
                </a:solidFill>
              </a:rPr>
              <a:t>2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10" name="Inhaltsplatzhalter 7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     D,B,4,2</a:t>
            </a:r>
            <a:endParaRPr lang="de-DE" dirty="0" smtClean="0"/>
          </a:p>
          <a:p>
            <a:r>
              <a:rPr lang="de-DE" dirty="0" smtClean="0"/>
              <a:t>Location Table von C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400050" lvl="1" indent="0">
              <a:buNone/>
            </a:pPr>
            <a:r>
              <a:rPr lang="de-DE" dirty="0" smtClean="0">
                <a:sym typeface="Wingdings" pitchFamily="2" charset="2"/>
              </a:rPr>
              <a:t> C wird alle Übertragungen mit Antenne 4 und 2 verschieben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0386505"/>
              </p:ext>
            </p:extLst>
          </p:nvPr>
        </p:nvGraphicFramePr>
        <p:xfrm>
          <a:off x="1619672" y="2348880"/>
          <a:ext cx="5698976" cy="1320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224136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Ich selbst</a:t>
                      </a:r>
                      <a:endParaRPr lang="de-DE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Nachbar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Meine Antenne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Antenne des Nachbarn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98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3.3.2 Beispiel </a:t>
            </a:r>
            <a:r>
              <a:rPr lang="de-DE" sz="4400" dirty="0" smtClean="0">
                <a:solidFill>
                  <a:srgbClr val="365F91"/>
                </a:solidFill>
              </a:rPr>
              <a:t>2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10" name="Inhaltsplatzhalter 7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ym typeface="Wingdings" pitchFamily="2" charset="2"/>
              </a:rPr>
              <a:t>     D,B,4,2</a:t>
            </a:r>
            <a:endParaRPr lang="de-DE" dirty="0" smtClean="0"/>
          </a:p>
          <a:p>
            <a:r>
              <a:rPr lang="de-DE" dirty="0" smtClean="0"/>
              <a:t>Location Table von A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de-DE" dirty="0" smtClean="0">
                <a:sym typeface="Wingdings" pitchFamily="2" charset="2"/>
              </a:rPr>
              <a:t> A wird nur Übertragungen mit Antenne 2 verschieben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8751125"/>
              </p:ext>
            </p:extLst>
          </p:nvPr>
        </p:nvGraphicFramePr>
        <p:xfrm>
          <a:off x="1619672" y="2348880"/>
          <a:ext cx="5698976" cy="1320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224136"/>
                <a:gridCol w="1440160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Ich selbst</a:t>
                      </a:r>
                      <a:endParaRPr lang="de-DE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Nachbar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Meine Antenne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Antenne des Nachbarn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13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3.4 Simulationsergebnisse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2607559"/>
              </p:ext>
            </p:extLst>
          </p:nvPr>
        </p:nvGraphicFramePr>
        <p:xfrm>
          <a:off x="1338348" y="4581128"/>
          <a:ext cx="6185980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18206"/>
                <a:gridCol w="905701"/>
                <a:gridCol w="2362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Durchsatz</a:t>
                      </a:r>
                      <a:r>
                        <a:rPr lang="de-DE" baseline="0" dirty="0" smtClean="0"/>
                        <a:t> (%) bei hoher Last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D-MAC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Vorgestelltes Protokoll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Node A</a:t>
                      </a:r>
                      <a:endParaRPr lang="de-DE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33,34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40,21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Node C</a:t>
                      </a:r>
                      <a:endParaRPr lang="de-DE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15,57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39,89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Gesamt</a:t>
                      </a:r>
                      <a:endParaRPr lang="de-DE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48,91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80,1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7" name="Inhaltsplatzhalter 7"/>
          <p:cNvSpPr txBox="1">
            <a:spLocks/>
          </p:cNvSpPr>
          <p:nvPr/>
        </p:nvSpPr>
        <p:spPr>
          <a:xfrm>
            <a:off x="467544" y="18477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pic>
        <p:nvPicPr>
          <p:cNvPr id="8" name="Bild 2" descr="C:\Users\Domi\Desktop\Seminar\MAC for directional antennas\Hiddente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3312367" cy="249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03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3.4 Simulationsergebnisse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6362808"/>
              </p:ext>
            </p:extLst>
          </p:nvPr>
        </p:nvGraphicFramePr>
        <p:xfrm>
          <a:off x="1338348" y="1484784"/>
          <a:ext cx="6185980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18206"/>
                <a:gridCol w="905701"/>
                <a:gridCol w="2362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Durchsatz</a:t>
                      </a:r>
                      <a:r>
                        <a:rPr lang="de-DE" baseline="0" dirty="0" smtClean="0"/>
                        <a:t> (%) bei hoher Last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D-MAC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Vorgestelltes Protokoll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Node A</a:t>
                      </a:r>
                      <a:endParaRPr lang="de-DE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33,34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40,21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Node C</a:t>
                      </a:r>
                      <a:endParaRPr lang="de-DE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15,57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39,89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Gesamt</a:t>
                      </a:r>
                      <a:endParaRPr lang="de-DE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48,91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80,1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7" name="Inhaltsplatzhalter 7"/>
          <p:cNvSpPr txBox="1">
            <a:spLocks/>
          </p:cNvSpPr>
          <p:nvPr/>
        </p:nvSpPr>
        <p:spPr>
          <a:xfrm>
            <a:off x="467544" y="18477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9" name="Inhaltsplatzhalter 7"/>
          <p:cNvSpPr txBox="1">
            <a:spLocks/>
          </p:cNvSpPr>
          <p:nvPr/>
        </p:nvSpPr>
        <p:spPr>
          <a:xfrm>
            <a:off x="611560" y="30689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Vorgestelltes Protokoll besitzt fast doppelt so hohen Durchsatz</a:t>
            </a:r>
          </a:p>
          <a:p>
            <a:r>
              <a:rPr lang="de-DE" dirty="0" smtClean="0"/>
              <a:t>D-MAC bevorzugt Node A gegenüber 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886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Direktionale und omnidirektionale Übertragungen im Vergleich:</a:t>
            </a:r>
          </a:p>
          <a:p>
            <a:r>
              <a:rPr lang="de-DE" sz="2200" dirty="0"/>
              <a:t>W</a:t>
            </a:r>
            <a:r>
              <a:rPr lang="de-DE" sz="2200" dirty="0" smtClean="0"/>
              <a:t>enige MAC Protokolle speziell für direktionale Übertragungen</a:t>
            </a:r>
          </a:p>
          <a:p>
            <a:r>
              <a:rPr lang="de-DE" sz="2000" dirty="0" smtClean="0"/>
              <a:t>Daten werden lediglich in die gewünschte Richtung übermittelt</a:t>
            </a:r>
          </a:p>
          <a:p>
            <a:r>
              <a:rPr lang="de-DE" sz="2000" dirty="0" smtClean="0"/>
              <a:t>Erheblich vergrößerte Reichweite in diese Richtung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1.1 Motivation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2050" name="Bild 2" descr="C:\Users\Domi\Desktop\Seminar\MAC for directional antennas\Omnidir---di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56235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03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1143000"/>
          </a:xfrm>
        </p:spPr>
        <p:txBody>
          <a:bodyPr/>
          <a:lstStyle/>
          <a:p>
            <a:r>
              <a:rPr lang="de-DE" dirty="0" smtClean="0"/>
              <a:t>Danke für ihre Aufmerksamkeit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886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r>
              <a:rPr lang="de-DE" dirty="0" smtClean="0"/>
              <a:t>Eine Erweiterung der 2. Schicht des Osi Modells (Data Link Layer)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8596" y="-184165"/>
            <a:ext cx="812959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1.2 MAC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(Medium Access Control)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4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6823520"/>
              </p:ext>
            </p:extLst>
          </p:nvPr>
        </p:nvGraphicFramePr>
        <p:xfrm>
          <a:off x="2627784" y="2852936"/>
          <a:ext cx="3600400" cy="3510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1480"/>
                <a:gridCol w="28489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OSI</a:t>
                      </a:r>
                      <a:r>
                        <a:rPr lang="de-DE" baseline="0" dirty="0" smtClean="0"/>
                        <a:t> Model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Application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Presentation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Session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Transport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Network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Data Link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Logical</a:t>
                      </a:r>
                      <a:r>
                        <a:rPr lang="de-DE" baseline="0" dirty="0" smtClean="0"/>
                        <a:t> Link Control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DE" baseline="0" dirty="0" smtClean="0"/>
                        <a:t>MAC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dirty="0" smtClean="0"/>
                        <a:t>Physical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03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r>
              <a:rPr lang="de-DE" dirty="0" smtClean="0"/>
              <a:t>Verwaltet den Zugriff mehrerer Nodes auf ein Übertragungsmedium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Zugriff:</a:t>
            </a:r>
          </a:p>
          <a:p>
            <a:pPr lvl="1"/>
            <a:r>
              <a:rPr lang="de-DE" dirty="0" smtClean="0"/>
              <a:t>kontrolliert</a:t>
            </a:r>
          </a:p>
          <a:p>
            <a:pPr lvl="1"/>
            <a:r>
              <a:rPr lang="de-DE" dirty="0" smtClean="0"/>
              <a:t>konkurrierend (CSMA / CA)</a:t>
            </a:r>
          </a:p>
          <a:p>
            <a:pPr lvl="1"/>
            <a:endParaRPr lang="de-DE" dirty="0"/>
          </a:p>
          <a:p>
            <a:r>
              <a:rPr lang="de-DE" dirty="0" smtClean="0"/>
              <a:t>Bietet zusätzliche Erweiterungen wie RTS/CTS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42910" y="-184165"/>
            <a:ext cx="80010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sz="4400" dirty="0" smtClean="0">
                <a:solidFill>
                  <a:srgbClr val="365F91"/>
                </a:solidFill>
              </a:rPr>
              <a:t>1.2 MAC </a:t>
            </a:r>
            <a:r>
              <a:rPr lang="de-DE" sz="4400" dirty="0" smtClean="0">
                <a:solidFill>
                  <a:srgbClr val="365F91"/>
                </a:solidFill>
              </a:rPr>
              <a:t>(Medium Access Control)</a:t>
            </a:r>
            <a:endParaRPr lang="de-DE" sz="4400" dirty="0">
              <a:solidFill>
                <a:srgbClr val="365F9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Dominik Erb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>
            <a:normAutofit/>
          </a:bodyPr>
          <a:lstStyle/>
          <a:p>
            <a:r>
              <a:rPr lang="de-DE" sz="2900" b="1" dirty="0" smtClean="0"/>
              <a:t>C</a:t>
            </a:r>
            <a:r>
              <a:rPr lang="de-DE" sz="2900" dirty="0" smtClean="0"/>
              <a:t>arrier </a:t>
            </a:r>
            <a:r>
              <a:rPr lang="de-DE" sz="2900" b="1" dirty="0" smtClean="0"/>
              <a:t>S</a:t>
            </a:r>
            <a:r>
              <a:rPr lang="de-DE" sz="2900" dirty="0" smtClean="0"/>
              <a:t>ense </a:t>
            </a:r>
            <a:r>
              <a:rPr lang="de-DE" sz="2900" b="1" dirty="0" smtClean="0"/>
              <a:t>M</a:t>
            </a:r>
            <a:r>
              <a:rPr lang="de-DE" sz="2900" dirty="0" smtClean="0"/>
              <a:t>ultiple </a:t>
            </a:r>
            <a:r>
              <a:rPr lang="de-DE" sz="2900" b="1" dirty="0" smtClean="0"/>
              <a:t>A</a:t>
            </a:r>
            <a:r>
              <a:rPr lang="de-DE" sz="2900" dirty="0" smtClean="0"/>
              <a:t>ccess / </a:t>
            </a:r>
            <a:r>
              <a:rPr lang="de-DE" sz="2900" b="1" dirty="0" smtClean="0"/>
              <a:t>C</a:t>
            </a:r>
            <a:r>
              <a:rPr lang="de-DE" sz="2900" dirty="0" smtClean="0"/>
              <a:t>ollision </a:t>
            </a:r>
            <a:r>
              <a:rPr lang="de-DE" sz="2900" b="1" dirty="0" smtClean="0"/>
              <a:t>A</a:t>
            </a:r>
            <a:r>
              <a:rPr lang="de-DE" sz="2900" dirty="0" smtClean="0"/>
              <a:t>voidance</a:t>
            </a:r>
          </a:p>
          <a:p>
            <a:pPr lvl="1"/>
            <a:r>
              <a:rPr lang="de-DE" sz="2500" dirty="0" smtClean="0"/>
              <a:t>Prinzip zur Kollisionsvermeidung</a:t>
            </a:r>
          </a:p>
          <a:p>
            <a:pPr lvl="1"/>
            <a:r>
              <a:rPr lang="de-DE" sz="2500" dirty="0" smtClean="0"/>
              <a:t>Überwacht den Übertragungskanal vor Übertragung</a:t>
            </a:r>
          </a:p>
          <a:p>
            <a:pPr lvl="1"/>
            <a:endParaRPr lang="de-DE" sz="2500" dirty="0" smtClean="0"/>
          </a:p>
          <a:p>
            <a:pPr marL="457200" lvl="1" indent="0">
              <a:buNone/>
            </a:pPr>
            <a:r>
              <a:rPr lang="de-DE" sz="2500" dirty="0" smtClean="0"/>
              <a:t>Sender </a:t>
            </a:r>
          </a:p>
          <a:p>
            <a:pPr lvl="2"/>
            <a:r>
              <a:rPr lang="de-DE" sz="2100" dirty="0" smtClean="0"/>
              <a:t>Überprüft den Übertragungskanal (für Zeit DFTS)</a:t>
            </a:r>
          </a:p>
          <a:p>
            <a:pPr lvl="2"/>
            <a:r>
              <a:rPr lang="de-DE" sz="2100" dirty="0" smtClean="0"/>
              <a:t>Übermittelt Daten (Data)</a:t>
            </a:r>
          </a:p>
          <a:p>
            <a:pPr marL="457200" lvl="1" indent="0">
              <a:buNone/>
            </a:pPr>
            <a:r>
              <a:rPr lang="de-DE" sz="2500" dirty="0" smtClean="0"/>
              <a:t>Empfänger</a:t>
            </a:r>
          </a:p>
          <a:p>
            <a:pPr lvl="2"/>
            <a:r>
              <a:rPr lang="de-DE" sz="2100" dirty="0" smtClean="0"/>
              <a:t>Empfängt Daten</a:t>
            </a:r>
          </a:p>
          <a:p>
            <a:pPr lvl="2"/>
            <a:r>
              <a:rPr lang="de-DE" sz="2100" dirty="0" smtClean="0"/>
              <a:t>Übermittelt Bestätigungspaket (Ack)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1.3 CSMA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/ CA und RTS /CTS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203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sz="2900" b="1" dirty="0" smtClean="0"/>
              <a:t>R</a:t>
            </a:r>
            <a:r>
              <a:rPr lang="de-DE" sz="2900" dirty="0" smtClean="0"/>
              <a:t>eady </a:t>
            </a:r>
            <a:r>
              <a:rPr lang="de-DE" sz="2900" b="1" dirty="0" smtClean="0"/>
              <a:t>t</a:t>
            </a:r>
            <a:r>
              <a:rPr lang="de-DE" sz="2900" dirty="0" smtClean="0"/>
              <a:t>o </a:t>
            </a:r>
            <a:r>
              <a:rPr lang="de-DE" sz="2900" b="1" dirty="0" smtClean="0"/>
              <a:t>S</a:t>
            </a:r>
            <a:r>
              <a:rPr lang="de-DE" sz="2900" dirty="0" smtClean="0"/>
              <a:t>end / </a:t>
            </a:r>
            <a:r>
              <a:rPr lang="de-DE" sz="2900" b="1" dirty="0" smtClean="0"/>
              <a:t>C</a:t>
            </a:r>
            <a:r>
              <a:rPr lang="de-DE" sz="2900" dirty="0" smtClean="0"/>
              <a:t>lear </a:t>
            </a:r>
            <a:r>
              <a:rPr lang="de-DE" sz="2900" b="1" dirty="0" smtClean="0"/>
              <a:t>t</a:t>
            </a:r>
            <a:r>
              <a:rPr lang="de-DE" sz="2900" dirty="0" smtClean="0"/>
              <a:t>o </a:t>
            </a:r>
            <a:r>
              <a:rPr lang="de-DE" sz="2900" b="1" dirty="0" smtClean="0"/>
              <a:t>S</a:t>
            </a:r>
            <a:r>
              <a:rPr lang="de-DE" sz="2900" dirty="0" smtClean="0"/>
              <a:t>end</a:t>
            </a:r>
          </a:p>
          <a:p>
            <a:pPr lvl="1"/>
            <a:r>
              <a:rPr lang="de-DE" sz="2500" dirty="0" smtClean="0"/>
              <a:t>Optionaler Mechanismus für CSMA / CA</a:t>
            </a:r>
          </a:p>
          <a:p>
            <a:pPr lvl="1"/>
            <a:r>
              <a:rPr lang="de-DE" sz="2500" dirty="0" smtClean="0"/>
              <a:t>Informiert Nachbarn über anstehende Übertragung</a:t>
            </a:r>
          </a:p>
          <a:p>
            <a:pPr lvl="1"/>
            <a:endParaRPr lang="de-DE" sz="2500" dirty="0" smtClean="0"/>
          </a:p>
          <a:p>
            <a:pPr marL="457200" lvl="1" indent="0">
              <a:buNone/>
            </a:pPr>
            <a:r>
              <a:rPr lang="de-DE" sz="2500" dirty="0" smtClean="0"/>
              <a:t>Sender</a:t>
            </a:r>
          </a:p>
          <a:p>
            <a:pPr lvl="2"/>
            <a:r>
              <a:rPr lang="de-DE" sz="2100" dirty="0" smtClean="0"/>
              <a:t>Übermittelt vor jeder Übertragung ein RTS Paket</a:t>
            </a:r>
          </a:p>
          <a:p>
            <a:pPr marL="457200" lvl="1" indent="0">
              <a:buNone/>
            </a:pPr>
            <a:r>
              <a:rPr lang="de-DE" sz="2500" dirty="0" smtClean="0"/>
              <a:t>Empfänger</a:t>
            </a:r>
          </a:p>
          <a:p>
            <a:pPr lvl="2"/>
            <a:r>
              <a:rPr lang="de-DE" sz="2100" dirty="0" smtClean="0"/>
              <a:t>Übermittelt CTS Paket falls Kanal frei</a:t>
            </a:r>
          </a:p>
          <a:p>
            <a:pPr marL="457200" lvl="1" indent="0">
              <a:buNone/>
            </a:pPr>
            <a:endParaRPr lang="de-DE" sz="2100" dirty="0" smtClean="0"/>
          </a:p>
          <a:p>
            <a:pPr marL="514350" indent="-457200"/>
            <a:r>
              <a:rPr lang="de-DE" sz="2900" dirty="0" smtClean="0"/>
              <a:t>Zusammen mit Data / Ack entsteht ein </a:t>
            </a:r>
            <a:r>
              <a:rPr lang="de-DE" sz="2900" b="1" dirty="0" smtClean="0"/>
              <a:t>4 teiliger Handschlag </a:t>
            </a:r>
            <a:r>
              <a:rPr lang="de-DE" sz="2900" dirty="0" smtClean="0"/>
              <a:t>( RTS / CTS / DATA / ACK)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1.3 CSMA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/ CA und RTS /CTS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2456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r>
              <a:rPr lang="de-DE" dirty="0" smtClean="0"/>
              <a:t>Vektor der die Dauer von anstehenden Übertragungen speichert</a:t>
            </a:r>
          </a:p>
          <a:p>
            <a:endParaRPr lang="de-DE" dirty="0" smtClean="0"/>
          </a:p>
          <a:p>
            <a:r>
              <a:rPr lang="de-DE" dirty="0" smtClean="0"/>
              <a:t>Datenübertragung nur bei NAV-Wert von 0</a:t>
            </a:r>
          </a:p>
          <a:p>
            <a:pPr lvl="1"/>
            <a:r>
              <a:rPr lang="de-DE" dirty="0" smtClean="0"/>
              <a:t>Aktualisiert Dauer bei jedem empfangenen Paket</a:t>
            </a:r>
          </a:p>
          <a:p>
            <a:pPr lvl="1"/>
            <a:r>
              <a:rPr lang="de-DE" dirty="0" smtClean="0"/>
              <a:t>Startet Countdown bis NAV-Wert 0 erreicht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-184165"/>
            <a:ext cx="878684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1.4 NAV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( Network Allocation Vektor)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203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/>
          <a:lstStyle/>
          <a:p>
            <a:pPr marL="514350" indent="-457200"/>
            <a:r>
              <a:rPr lang="de-DE" dirty="0" smtClean="0"/>
              <a:t>Benötigen direktionale Antennen</a:t>
            </a:r>
            <a:r>
              <a:rPr lang="de-DE" dirty="0"/>
              <a:t> </a:t>
            </a:r>
            <a:r>
              <a:rPr lang="de-DE" dirty="0" smtClean="0"/>
              <a:t>bestehend aus einem Array von Antennen</a:t>
            </a:r>
          </a:p>
          <a:p>
            <a:pPr marL="914400" lvl="1" indent="-457200"/>
            <a:r>
              <a:rPr lang="de-DE" dirty="0" smtClean="0"/>
              <a:t>Typischerweise 1,2,4,8,16 Elemente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85786" y="-1841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2   Direktionale </a:t>
            </a:r>
            <a:r>
              <a:rPr lang="de-DE" sz="4400" dirty="0" smtClean="0">
                <a:solidFill>
                  <a:srgbClr val="365F91"/>
                </a:solidFill>
                <a:latin typeface="+mj-lt"/>
                <a:ea typeface="+mj-ea"/>
                <a:cs typeface="+mj-cs"/>
              </a:rPr>
              <a:t>Übertragungen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365F9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928662" y="928670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Dominik Erb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F71B-9049-4D7C-9C16-81A65CD64610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1027" name="Bild 3" descr="C:\Users\Domi\Desktop\Seminar\MAC for directional antennas\dir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276607" cy="26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530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973</Words>
  <Application>Microsoft Office PowerPoint</Application>
  <PresentationFormat>Bildschirmpräsentation (4:3)</PresentationFormat>
  <Paragraphs>307</Paragraphs>
  <Slides>30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Design1</vt:lpstr>
      <vt:lpstr>A MAC protocol for full exploitation of Directional Antennas in Ad-hoc Wireless Networks 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3.4 Simulationsergebnisse</vt:lpstr>
      <vt:lpstr>3.4 Simulationsergebnisse</vt:lpstr>
      <vt:lpstr>Danke für ihre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MAC protocol for full exploitation of Directional Antennas in Ad-hoc Wireless Networks</dc:title>
  <dc:creator>Domi</dc:creator>
  <cp:lastModifiedBy>Ihr Benutzername</cp:lastModifiedBy>
  <cp:revision>44</cp:revision>
  <dcterms:created xsi:type="dcterms:W3CDTF">2009-11-23T09:45:43Z</dcterms:created>
  <dcterms:modified xsi:type="dcterms:W3CDTF">2010-02-15T10:57:31Z</dcterms:modified>
</cp:coreProperties>
</file>