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3" name="Shape 6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25500" latinLnBrk="0">
      <a:defRPr sz="3000">
        <a:latin typeface="Lucida Grande"/>
        <a:ea typeface="Lucida Grande"/>
        <a:cs typeface="Lucida Grande"/>
        <a:sym typeface="Lucida Grande"/>
      </a:defRPr>
    </a:lvl1pPr>
    <a:lvl2pPr indent="228600" defTabSz="825500" latinLnBrk="0">
      <a:defRPr sz="3000">
        <a:latin typeface="Lucida Grande"/>
        <a:ea typeface="Lucida Grande"/>
        <a:cs typeface="Lucida Grande"/>
        <a:sym typeface="Lucida Grande"/>
      </a:defRPr>
    </a:lvl2pPr>
    <a:lvl3pPr indent="457200" defTabSz="825500" latinLnBrk="0">
      <a:defRPr sz="3000">
        <a:latin typeface="Lucida Grande"/>
        <a:ea typeface="Lucida Grande"/>
        <a:cs typeface="Lucida Grande"/>
        <a:sym typeface="Lucida Grande"/>
      </a:defRPr>
    </a:lvl3pPr>
    <a:lvl4pPr indent="685800" defTabSz="825500" latinLnBrk="0">
      <a:defRPr sz="3000">
        <a:latin typeface="Lucida Grande"/>
        <a:ea typeface="Lucida Grande"/>
        <a:cs typeface="Lucida Grande"/>
        <a:sym typeface="Lucida Grande"/>
      </a:defRPr>
    </a:lvl4pPr>
    <a:lvl5pPr indent="914400" defTabSz="825500" latinLnBrk="0">
      <a:defRPr sz="3000">
        <a:latin typeface="Lucida Grande"/>
        <a:ea typeface="Lucida Grande"/>
        <a:cs typeface="Lucida Grande"/>
        <a:sym typeface="Lucida Grande"/>
      </a:defRPr>
    </a:lvl5pPr>
    <a:lvl6pPr indent="1143000" defTabSz="825500" latinLnBrk="0">
      <a:defRPr sz="3000">
        <a:latin typeface="Lucida Grande"/>
        <a:ea typeface="Lucida Grande"/>
        <a:cs typeface="Lucida Grande"/>
        <a:sym typeface="Lucida Grande"/>
      </a:defRPr>
    </a:lvl6pPr>
    <a:lvl7pPr indent="1371600" defTabSz="825500" latinLnBrk="0">
      <a:defRPr sz="3000">
        <a:latin typeface="Lucida Grande"/>
        <a:ea typeface="Lucida Grande"/>
        <a:cs typeface="Lucida Grande"/>
        <a:sym typeface="Lucida Grande"/>
      </a:defRPr>
    </a:lvl7pPr>
    <a:lvl8pPr indent="1600200" defTabSz="825500" latinLnBrk="0">
      <a:defRPr sz="3000">
        <a:latin typeface="Lucida Grande"/>
        <a:ea typeface="Lucida Grande"/>
        <a:cs typeface="Lucida Grande"/>
        <a:sym typeface="Lucida Grande"/>
      </a:defRPr>
    </a:lvl8pPr>
    <a:lvl9pPr indent="1828800" defTabSz="825500" latinLnBrk="0">
      <a:defRPr sz="30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Uni_Praesentation_E2_RG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_Uni_Praesentation_E2_RG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TitelE2_300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030524"/>
            <a:ext cx="13004800" cy="132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3786" y="392853"/>
            <a:ext cx="1356926" cy="1341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image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73300" y="392853"/>
            <a:ext cx="1341121" cy="134112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/>
          <p:nvPr>
            <p:ph type="title"/>
          </p:nvPr>
        </p:nvSpPr>
        <p:spPr>
          <a:xfrm>
            <a:off x="661528" y="1877342"/>
            <a:ext cx="10337801" cy="1676401"/>
          </a:xfrm>
          <a:prstGeom prst="rect">
            <a:avLst/>
          </a:prstGeom>
        </p:spPr>
        <p:txBody>
          <a:bodyPr>
            <a:noAutofit/>
          </a:bodyPr>
          <a:lstStyle/>
          <a:p>
            <a:pPr/>
            <a:r>
              <a:t>Titeltext</a:t>
            </a:r>
          </a:p>
        </p:txBody>
      </p:sp>
      <p:sp>
        <p:nvSpPr>
          <p:cNvPr id="27" name="Shape 27"/>
          <p:cNvSpPr/>
          <p:nvPr>
            <p:ph type="body" sz="half" idx="1"/>
          </p:nvPr>
        </p:nvSpPr>
        <p:spPr>
          <a:xfrm>
            <a:off x="662657" y="3721100"/>
            <a:ext cx="10337801" cy="2819400"/>
          </a:xfrm>
          <a:prstGeom prst="rect">
            <a:avLst/>
          </a:prstGeom>
        </p:spPr>
        <p:txBody>
          <a:bodyPr>
            <a:noAutofit/>
          </a:bodyPr>
          <a:lstStyle>
            <a:lvl1pPr marL="342899" indent="-342899">
              <a:spcBef>
                <a:spcPts val="900"/>
              </a:spcBef>
              <a:defRPr sz="3800"/>
            </a:lvl1pPr>
            <a:lvl2pPr>
              <a:spcBef>
                <a:spcPts val="700"/>
              </a:spcBef>
              <a:defRPr sz="3400"/>
            </a:lvl2pPr>
            <a:lvl3pPr>
              <a:spcBef>
                <a:spcPts val="700"/>
              </a:spcBef>
              <a:buFont typeface="Arial"/>
              <a:defRPr sz="3000"/>
            </a:lvl3pPr>
            <a:lvl4pPr>
              <a:spcBef>
                <a:spcPts val="600"/>
              </a:spcBef>
              <a:defRPr sz="2800"/>
            </a:lvl4pPr>
            <a:lvl5pPr>
              <a:spcBef>
                <a:spcPts val="500"/>
              </a:spcBef>
              <a:defRPr sz="24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8" name="Shape 28"/>
          <p:cNvSpPr/>
          <p:nvPr>
            <p:ph type="sldNum" sz="quarter" idx="2"/>
          </p:nvPr>
        </p:nvSpPr>
        <p:spPr>
          <a:xfrm>
            <a:off x="6205103" y="9080500"/>
            <a:ext cx="594594" cy="582774"/>
          </a:xfrm>
          <a:prstGeom prst="rect">
            <a:avLst/>
          </a:prstGeom>
        </p:spPr>
        <p:txBody>
          <a:bodyPr lIns="50800" tIns="50800" rIns="50800" bIns="50800" anchor="t"/>
          <a:lstStyle>
            <a:lvl1pPr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7"/>
          <p:cNvGrpSpPr/>
          <p:nvPr/>
        </p:nvGrpSpPr>
        <p:grpSpPr>
          <a:xfrm>
            <a:off x="-2147483648" y="-2147483648"/>
            <a:ext cx="12052300" cy="971144"/>
            <a:chOff x="0" y="0"/>
            <a:chExt cx="12052300" cy="971143"/>
          </a:xfrm>
        </p:grpSpPr>
        <p:sp>
          <p:nvSpPr>
            <p:cNvPr id="35" name="Shape 35"/>
            <p:cNvSpPr/>
            <p:nvPr/>
          </p:nvSpPr>
          <p:spPr>
            <a:xfrm>
              <a:off x="0" y="0"/>
              <a:ext cx="5105400" cy="9711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marL="57799" marR="57799" defTabSz="1295400">
                <a:spcBef>
                  <a:spcPts val="400"/>
                </a:spcBef>
                <a:buClr>
                  <a:srgbClr val="000000"/>
                </a:buClr>
                <a:buFont typeface="Helvetica Neue"/>
                <a:defRPr sz="19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Helvetica Neue"/>
                </a:defRPr>
              </a:pPr>
              <a:br/>
              <a:r>
                <a:t>Informatik III</a:t>
              </a:r>
              <a:br/>
              <a:r>
                <a:t>Winter 2007/08</a:t>
              </a:r>
            </a:p>
          </p:txBody>
        </p:sp>
        <p:sp>
          <p:nvSpPr>
            <p:cNvPr id="36" name="Shape 36"/>
            <p:cNvSpPr/>
            <p:nvPr/>
          </p:nvSpPr>
          <p:spPr>
            <a:xfrm>
              <a:off x="7112000" y="0"/>
              <a:ext cx="4940300" cy="9711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marL="57799" marR="57799" algn="r" defTabSz="1295400">
                <a:spcBef>
                  <a:spcPts val="400"/>
                </a:spcBef>
                <a:buClr>
                  <a:srgbClr val="000000"/>
                </a:buClr>
                <a:buFont typeface="Helvetica Neue"/>
                <a:defRPr sz="19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Rechnernetze und Telematik</a:t>
              </a:r>
              <a:br/>
              <a:r>
                <a:t>Albert-Ludwig-Universität Freiburg</a:t>
              </a:r>
              <a:br/>
              <a:r>
                <a:t>Christian Schindelhauer</a:t>
              </a:r>
            </a:p>
          </p:txBody>
        </p:sp>
      </p:grpSp>
      <p:sp>
        <p:nvSpPr>
          <p:cNvPr id="38" name="Shape 38"/>
          <p:cNvSpPr/>
          <p:nvPr/>
        </p:nvSpPr>
        <p:spPr>
          <a:xfrm>
            <a:off x="165100" y="8674100"/>
            <a:ext cx="4292600" cy="76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7000" tIns="127000" rIns="127000" bIns="127000">
            <a:spAutoFit/>
          </a:bodyPr>
          <a:lstStyle/>
          <a:p>
            <a:pPr lvl="1" indent="0" defTabSz="584200">
              <a:defRPr sz="2300">
                <a:latin typeface="+mn-lt"/>
                <a:ea typeface="+mn-ea"/>
                <a:cs typeface="+mn-cs"/>
                <a:sym typeface="Helvetica Neue"/>
              </a:defRPr>
            </a:pPr>
            <a:r>
              <a:rPr sz="1700"/>
              <a:t>Distributed Storage Networks</a:t>
            </a:r>
            <a:endParaRPr sz="1700"/>
          </a:p>
          <a:p>
            <a:pPr lvl="1" indent="0" defTabSz="584200">
              <a:defRPr sz="2300">
                <a:latin typeface="+mn-lt"/>
                <a:ea typeface="+mn-ea"/>
                <a:cs typeface="+mn-cs"/>
                <a:sym typeface="Helvetica Neue"/>
              </a:defRPr>
            </a:pPr>
            <a:r>
              <a:rPr sz="1700"/>
              <a:t>Winter 2008/09</a:t>
            </a:r>
          </a:p>
        </p:txBody>
      </p:sp>
      <p:sp>
        <p:nvSpPr>
          <p:cNvPr id="39" name="Shape 39"/>
          <p:cNvSpPr/>
          <p:nvPr/>
        </p:nvSpPr>
        <p:spPr>
          <a:xfrm>
            <a:off x="8534400" y="8547100"/>
            <a:ext cx="42926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7000" tIns="127000" rIns="127000" bIns="127000">
            <a:spAutoFit/>
          </a:bodyPr>
          <a:lstStyle/>
          <a:p>
            <a:pPr lvl="1" indent="0" algn="r" defTabSz="584200">
              <a:defRPr sz="2300">
                <a:latin typeface="+mn-lt"/>
                <a:ea typeface="+mn-ea"/>
                <a:cs typeface="+mn-cs"/>
                <a:sym typeface="Helvetica Neue"/>
              </a:defRPr>
            </a:pPr>
            <a:r>
              <a:rPr sz="1700"/>
              <a:t>Rechnernetze und Telematik</a:t>
            </a:r>
            <a:endParaRPr sz="1700"/>
          </a:p>
          <a:p>
            <a:pPr lvl="1" indent="0" algn="r" defTabSz="584200">
              <a:defRPr sz="2300">
                <a:latin typeface="+mn-lt"/>
                <a:ea typeface="+mn-ea"/>
                <a:cs typeface="+mn-cs"/>
                <a:sym typeface="Helvetica Neue"/>
              </a:defRPr>
            </a:pPr>
            <a:r>
              <a:rPr sz="1700"/>
              <a:t>Albert-Ludwigs-Universität Freiburg</a:t>
            </a:r>
            <a:endParaRPr sz="1700"/>
          </a:p>
          <a:p>
            <a:pPr lvl="1" indent="0" algn="r" defTabSz="584200">
              <a:defRPr sz="2300">
                <a:latin typeface="+mn-lt"/>
                <a:ea typeface="+mn-ea"/>
                <a:cs typeface="+mn-cs"/>
                <a:sym typeface="Helvetica Neue"/>
              </a:defRPr>
            </a:pPr>
            <a:r>
              <a:rPr sz="1700"/>
              <a:t>Christian Schindelhauer</a:t>
            </a:r>
          </a:p>
        </p:txBody>
      </p:sp>
      <p:sp>
        <p:nvSpPr>
          <p:cNvPr id="40" name="Shape 40"/>
          <p:cNvSpPr/>
          <p:nvPr>
            <p:ph type="title"/>
          </p:nvPr>
        </p:nvSpPr>
        <p:spPr>
          <a:xfrm>
            <a:off x="1608102" y="187960"/>
            <a:ext cx="9779001" cy="1612901"/>
          </a:xfrm>
          <a:prstGeom prst="rect">
            <a:avLst/>
          </a:prstGeom>
        </p:spPr>
        <p:txBody>
          <a:bodyPr lIns="50800" tIns="50800" rIns="50800" bIns="50800" anchor="ctr">
            <a:noAutofit/>
          </a:bodyPr>
          <a:lstStyle>
            <a:lvl1pPr marL="388551" marR="57799" algn="ctr">
              <a:defRPr b="1" sz="4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1612900" y="2106366"/>
            <a:ext cx="9779000" cy="6108701"/>
          </a:xfrm>
          <a:prstGeom prst="rect">
            <a:avLst/>
          </a:prstGeom>
        </p:spPr>
        <p:txBody>
          <a:bodyPr lIns="203200" tIns="203200" rIns="203200" bIns="203200">
            <a:noAutofit/>
          </a:bodyPr>
          <a:lstStyle>
            <a:lvl1pPr marL="421640" marR="57799" indent="-381000">
              <a:lnSpc>
                <a:spcPct val="120000"/>
              </a:lnSpc>
              <a:spcBef>
                <a:spcPts val="600"/>
              </a:spcBef>
              <a:buClrTx/>
              <a:buFont typeface="Lucida Grande"/>
              <a:buChar char="‣"/>
              <a:defRPr b="1" sz="2700">
                <a:latin typeface="+mn-lt"/>
                <a:ea typeface="+mn-ea"/>
                <a:cs typeface="+mn-cs"/>
                <a:sym typeface="Helvetica Neue"/>
              </a:defRPr>
            </a:lvl1pPr>
            <a:lvl2pPr marL="802640" marR="57799" indent="-381000">
              <a:lnSpc>
                <a:spcPct val="120000"/>
              </a:lnSpc>
              <a:spcBef>
                <a:spcPts val="600"/>
              </a:spcBef>
              <a:buChar char="•"/>
              <a:defRPr sz="2700">
                <a:latin typeface="+mn-lt"/>
                <a:ea typeface="+mn-ea"/>
                <a:cs typeface="+mn-cs"/>
                <a:sym typeface="Helvetica Neue"/>
              </a:defRPr>
            </a:lvl2pPr>
            <a:lvl3pPr marL="1183640" marR="57799" indent="-381000">
              <a:lnSpc>
                <a:spcPct val="120000"/>
              </a:lnSpc>
              <a:spcBef>
                <a:spcPts val="600"/>
              </a:spcBef>
              <a:buClrTx/>
              <a:buChar char="-"/>
              <a:defRPr sz="2700">
                <a:latin typeface="+mn-lt"/>
                <a:ea typeface="+mn-ea"/>
                <a:cs typeface="+mn-cs"/>
                <a:sym typeface="Helvetica Neue"/>
              </a:defRPr>
            </a:lvl3pPr>
            <a:lvl4pPr marL="1564639" marR="57799" indent="-381000">
              <a:lnSpc>
                <a:spcPct val="120000"/>
              </a:lnSpc>
              <a:spcBef>
                <a:spcPts val="600"/>
              </a:spcBef>
              <a:buSzPct val="50000"/>
              <a:buFont typeface="Zapf Dingbats"/>
              <a:buChar char="✴"/>
              <a:defRPr sz="2700">
                <a:latin typeface="+mn-lt"/>
                <a:ea typeface="+mn-ea"/>
                <a:cs typeface="+mn-cs"/>
                <a:sym typeface="Helvetica Neue"/>
              </a:defRPr>
            </a:lvl4pPr>
            <a:lvl5pPr marL="2047239" marR="57799" indent="-381000">
              <a:lnSpc>
                <a:spcPct val="120000"/>
              </a:lnSpc>
              <a:spcBef>
                <a:spcPts val="600"/>
              </a:spcBef>
              <a:buSzPct val="50000"/>
              <a:buChar char="•"/>
              <a:defRPr sz="27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xfrm>
            <a:off x="6304025" y="8851900"/>
            <a:ext cx="396749" cy="399289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647700"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1"/>
          <p:cNvGrpSpPr/>
          <p:nvPr/>
        </p:nvGrpSpPr>
        <p:grpSpPr>
          <a:xfrm>
            <a:off x="-2147483648" y="-2147483648"/>
            <a:ext cx="12052300" cy="971144"/>
            <a:chOff x="0" y="0"/>
            <a:chExt cx="12052300" cy="971143"/>
          </a:xfrm>
        </p:grpSpPr>
        <p:sp>
          <p:nvSpPr>
            <p:cNvPr id="49" name="Shape 49"/>
            <p:cNvSpPr/>
            <p:nvPr/>
          </p:nvSpPr>
          <p:spPr>
            <a:xfrm>
              <a:off x="0" y="0"/>
              <a:ext cx="5105400" cy="9711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marL="57799" marR="57799" defTabSz="1295400">
                <a:spcBef>
                  <a:spcPts val="400"/>
                </a:spcBef>
                <a:buClr>
                  <a:srgbClr val="000000"/>
                </a:buClr>
                <a:buFont typeface="Helvetica Neue"/>
                <a:defRPr sz="19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Helvetica Neue"/>
                </a:defRPr>
              </a:pPr>
              <a:br/>
              <a:r>
                <a:t>Informatik III</a:t>
              </a:r>
              <a:br/>
              <a:r>
                <a:t>Winter 2007/08</a:t>
              </a:r>
            </a:p>
          </p:txBody>
        </p:sp>
        <p:sp>
          <p:nvSpPr>
            <p:cNvPr id="50" name="Shape 50"/>
            <p:cNvSpPr/>
            <p:nvPr/>
          </p:nvSpPr>
          <p:spPr>
            <a:xfrm>
              <a:off x="7112000" y="0"/>
              <a:ext cx="4940300" cy="9711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marL="57799" marR="57799" algn="r" defTabSz="1295400">
                <a:spcBef>
                  <a:spcPts val="400"/>
                </a:spcBef>
                <a:buClr>
                  <a:srgbClr val="000000"/>
                </a:buClr>
                <a:buFont typeface="Helvetica Neue"/>
                <a:defRPr sz="19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Helvetica Neue"/>
                </a:defRPr>
              </a:pPr>
              <a:r>
                <a:t>Rechnernetze und Telematik</a:t>
              </a:r>
              <a:br/>
              <a:r>
                <a:t>Albert-Ludwig-Universität Freiburg</a:t>
              </a:r>
              <a:br/>
              <a:r>
                <a:t>Christian Schindelhauer</a:t>
              </a:r>
            </a:p>
          </p:txBody>
        </p:sp>
      </p:grpSp>
      <p:sp>
        <p:nvSpPr>
          <p:cNvPr id="52" name="Shape 52"/>
          <p:cNvSpPr/>
          <p:nvPr/>
        </p:nvSpPr>
        <p:spPr>
          <a:xfrm>
            <a:off x="165100" y="8674100"/>
            <a:ext cx="4292600" cy="76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7000" tIns="127000" rIns="127000" bIns="127000">
            <a:spAutoFit/>
          </a:bodyPr>
          <a:lstStyle/>
          <a:p>
            <a:pPr lvl="1" indent="0" defTabSz="584200">
              <a:defRPr sz="2300">
                <a:latin typeface="+mn-lt"/>
                <a:ea typeface="+mn-ea"/>
                <a:cs typeface="+mn-cs"/>
                <a:sym typeface="Helvetica Neue"/>
              </a:defRPr>
            </a:pPr>
            <a:r>
              <a:rPr sz="1700"/>
              <a:t>Distributed Storage Networks</a:t>
            </a:r>
            <a:endParaRPr sz="1700"/>
          </a:p>
          <a:p>
            <a:pPr lvl="1" indent="0" defTabSz="584200">
              <a:defRPr sz="2300">
                <a:latin typeface="+mn-lt"/>
                <a:ea typeface="+mn-ea"/>
                <a:cs typeface="+mn-cs"/>
                <a:sym typeface="Helvetica Neue"/>
              </a:defRPr>
            </a:pPr>
            <a:r>
              <a:rPr sz="1700"/>
              <a:t>Winter 2008/09</a:t>
            </a:r>
          </a:p>
        </p:txBody>
      </p:sp>
      <p:sp>
        <p:nvSpPr>
          <p:cNvPr id="53" name="Shape 53"/>
          <p:cNvSpPr/>
          <p:nvPr/>
        </p:nvSpPr>
        <p:spPr>
          <a:xfrm>
            <a:off x="8534400" y="8547100"/>
            <a:ext cx="42926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7000" tIns="127000" rIns="127000" bIns="127000">
            <a:spAutoFit/>
          </a:bodyPr>
          <a:lstStyle/>
          <a:p>
            <a:pPr lvl="1" indent="0" algn="r" defTabSz="584200">
              <a:defRPr sz="2300">
                <a:latin typeface="+mn-lt"/>
                <a:ea typeface="+mn-ea"/>
                <a:cs typeface="+mn-cs"/>
                <a:sym typeface="Helvetica Neue"/>
              </a:defRPr>
            </a:pPr>
            <a:r>
              <a:rPr sz="1700"/>
              <a:t>Rechnernetze und Telematik</a:t>
            </a:r>
            <a:endParaRPr sz="1700"/>
          </a:p>
          <a:p>
            <a:pPr lvl="1" indent="0" algn="r" defTabSz="584200">
              <a:defRPr sz="2300">
                <a:latin typeface="+mn-lt"/>
                <a:ea typeface="+mn-ea"/>
                <a:cs typeface="+mn-cs"/>
                <a:sym typeface="Helvetica Neue"/>
              </a:defRPr>
            </a:pPr>
            <a:r>
              <a:rPr sz="1700"/>
              <a:t>Albert-Ludwigs-Universität Freiburg</a:t>
            </a:r>
            <a:endParaRPr sz="1700"/>
          </a:p>
          <a:p>
            <a:pPr lvl="1" indent="0" algn="r" defTabSz="584200">
              <a:defRPr sz="2300">
                <a:latin typeface="+mn-lt"/>
                <a:ea typeface="+mn-ea"/>
                <a:cs typeface="+mn-cs"/>
                <a:sym typeface="Helvetica Neue"/>
              </a:defRPr>
            </a:pPr>
            <a:r>
              <a:rPr sz="1700"/>
              <a:t>Christian Schindelhauer</a:t>
            </a:r>
          </a:p>
        </p:txBody>
      </p:sp>
      <p:sp>
        <p:nvSpPr>
          <p:cNvPr id="54" name="Shape 54"/>
          <p:cNvSpPr/>
          <p:nvPr>
            <p:ph type="obj" idx="3"/>
          </p:nvPr>
        </p:nvSpPr>
        <p:spPr>
          <a:xfrm>
            <a:off x="1612900" y="2376932"/>
            <a:ext cx="9779001" cy="5803901"/>
          </a:xfrm>
          <a:prstGeom prst="rect">
            <a:avLst/>
          </a:prstGeom>
        </p:spPr>
        <p:txBody>
          <a:bodyPr lIns="38100" tIns="38100" rIns="38100" bIns="38100" anchor="ctr">
            <a:noAutofit/>
          </a:bodyPr>
          <a:lstStyle/>
          <a:p>
            <a:pPr marL="0" indent="0" algn="ctr" defTabSz="647700">
              <a:spcBef>
                <a:spcPts val="0"/>
              </a:spcBef>
              <a:buClrTx/>
              <a:buSzTx/>
              <a:buFontTx/>
              <a:buNone/>
              <a:defRPr sz="4200">
                <a:uFillTx/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5" name="Shape 55"/>
          <p:cNvSpPr/>
          <p:nvPr>
            <p:ph type="title"/>
          </p:nvPr>
        </p:nvSpPr>
        <p:spPr>
          <a:xfrm>
            <a:off x="1608102" y="530860"/>
            <a:ext cx="9779001" cy="1612901"/>
          </a:xfrm>
          <a:prstGeom prst="rect">
            <a:avLst/>
          </a:prstGeom>
        </p:spPr>
        <p:txBody>
          <a:bodyPr lIns="50800" tIns="50800" rIns="50800" bIns="50800" anchor="ctr">
            <a:noAutofit/>
          </a:bodyPr>
          <a:lstStyle>
            <a:lvl1pPr marL="388551" marR="57799" algn="ctr">
              <a:defRPr b="1" sz="4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56" name="Shape 56"/>
          <p:cNvSpPr/>
          <p:nvPr>
            <p:ph type="sldNum" sz="quarter" idx="2"/>
          </p:nvPr>
        </p:nvSpPr>
        <p:spPr>
          <a:xfrm>
            <a:off x="6304025" y="8851900"/>
            <a:ext cx="396749" cy="399289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647700"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E2_300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74684" y="8274755"/>
            <a:ext cx="1630117" cy="97084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0" y="1702364"/>
            <a:ext cx="11315983" cy="2259"/>
          </a:xfrm>
          <a:prstGeom prst="line">
            <a:avLst/>
          </a:prstGeom>
          <a:ln w="28575">
            <a:solidFill>
              <a:srgbClr val="CBCBCC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" name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6693" y="243840"/>
            <a:ext cx="1231901" cy="121468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/>
          <p:nvPr>
            <p:ph type="title"/>
          </p:nvPr>
        </p:nvSpPr>
        <p:spPr>
          <a:xfrm>
            <a:off x="2304062" y="254000"/>
            <a:ext cx="8953501" cy="120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662657" y="1948462"/>
            <a:ext cx="10655301" cy="697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2pPr marL="742950" indent="-285750">
              <a:buClrTx/>
              <a:buFontTx/>
              <a:buChar char="-"/>
              <a:defRPr sz="3000"/>
            </a:lvl2pPr>
            <a:lvl3pPr marL="1143000" indent="-228600">
              <a:buFontTx/>
              <a:buChar char="•"/>
              <a:defRPr sz="2800"/>
            </a:lvl3pPr>
            <a:lvl4pPr marL="1600200" indent="-228600">
              <a:buClrTx/>
              <a:buFontTx/>
              <a:buChar char="-"/>
              <a:defRPr sz="2400"/>
            </a:lvl4pPr>
            <a:lvl5pPr marL="2057400" indent="-228600">
              <a:buClrTx/>
              <a:buFontTx/>
              <a:buChar char="-"/>
              <a:defRPr sz="22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" name="Shape 7"/>
          <p:cNvSpPr/>
          <p:nvPr>
            <p:ph type="sldNum" sz="quarter" idx="2"/>
          </p:nvPr>
        </p:nvSpPr>
        <p:spPr>
          <a:xfrm>
            <a:off x="10831182" y="9412279"/>
            <a:ext cx="168090" cy="14783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ctr" defTabSz="825500">
              <a:defRPr sz="1100">
                <a:solidFill>
                  <a:srgbClr val="9B9B9B"/>
                </a:solidFill>
                <a:uFill>
                  <a:solidFill>
                    <a:srgbClr val="9B9B9B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</p:sldLayoutIdLst>
  <p:transition xmlns:p14="http://schemas.microsoft.com/office/powerpoint/2010/main" spd="med" advClick="1"/>
  <p:txStyles>
    <p:titleStyle>
      <a:lvl1pPr marL="0" marR="130047" indent="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Times New Roman"/>
        </a:defRPr>
      </a:lvl1pPr>
      <a:lvl2pPr marL="0" marR="130047" indent="2286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Times New Roman"/>
        </a:defRPr>
      </a:lvl2pPr>
      <a:lvl3pPr marL="0" marR="130047" indent="4572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Times New Roman"/>
        </a:defRPr>
      </a:lvl3pPr>
      <a:lvl4pPr marL="0" marR="130047" indent="6858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Times New Roman"/>
        </a:defRPr>
      </a:lvl4pPr>
      <a:lvl5pPr marL="0" marR="130047" indent="9144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Times New Roman"/>
        </a:defRPr>
      </a:lvl5pPr>
      <a:lvl6pPr marL="0" marR="130047" indent="11430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Times New Roman"/>
        </a:defRPr>
      </a:lvl6pPr>
      <a:lvl7pPr marL="0" marR="130047" indent="13716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Times New Roman"/>
        </a:defRPr>
      </a:lvl7pPr>
      <a:lvl8pPr marL="0" marR="130047" indent="16002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Times New Roman"/>
        </a:defRPr>
      </a:lvl8pPr>
      <a:lvl9pPr marL="0" marR="130047" indent="18288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Times New Roman"/>
        </a:defRPr>
      </a:lvl9pPr>
    </p:titleStyle>
    <p:bodyStyle>
      <a:lvl1pPr marL="342900" marR="0" indent="-342900" algn="l" defTabSz="1295400" rtl="0" latinLnBrk="0">
        <a:lnSpc>
          <a:spcPct val="100000"/>
        </a:lnSpc>
        <a:spcBef>
          <a:spcPts val="1100"/>
        </a:spcBef>
        <a:spcAft>
          <a:spcPts val="0"/>
        </a:spcAft>
        <a:buClr>
          <a:srgbClr val="D6D6D6"/>
        </a:buClr>
        <a:buSzPct val="100000"/>
        <a:buFont typeface="Wingdings"/>
        <a:buChar char="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1pPr>
      <a:lvl2pPr marL="800100" marR="0" indent="-342900" algn="l" defTabSz="1295400" rtl="0" latinLnBrk="0">
        <a:lnSpc>
          <a:spcPct val="100000"/>
        </a:lnSpc>
        <a:spcBef>
          <a:spcPts val="1100"/>
        </a:spcBef>
        <a:spcAft>
          <a:spcPts val="0"/>
        </a:spcAft>
        <a:buClr>
          <a:srgbClr val="D6D6D6"/>
        </a:buClr>
        <a:buSzPct val="100000"/>
        <a:buFont typeface="Wingdings"/>
        <a:buChar char="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2pPr>
      <a:lvl3pPr marL="1208314" marR="0" indent="-293914" algn="l" defTabSz="1295400" rtl="0" latinLnBrk="0">
        <a:lnSpc>
          <a:spcPct val="100000"/>
        </a:lnSpc>
        <a:spcBef>
          <a:spcPts val="1100"/>
        </a:spcBef>
        <a:spcAft>
          <a:spcPts val="0"/>
        </a:spcAft>
        <a:buClr>
          <a:srgbClr val="D6D6D6"/>
        </a:buClr>
        <a:buSzPct val="100000"/>
        <a:buFont typeface="Wingdings"/>
        <a:buChar char="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3pPr>
      <a:lvl4pPr marL="1714500" marR="0" indent="-342900" algn="l" defTabSz="1295400" rtl="0" latinLnBrk="0">
        <a:lnSpc>
          <a:spcPct val="100000"/>
        </a:lnSpc>
        <a:spcBef>
          <a:spcPts val="1100"/>
        </a:spcBef>
        <a:spcAft>
          <a:spcPts val="0"/>
        </a:spcAft>
        <a:buClr>
          <a:srgbClr val="D6D6D6"/>
        </a:buClr>
        <a:buSzPct val="100000"/>
        <a:buFont typeface="Wingdings"/>
        <a:buChar char="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4pPr>
      <a:lvl5pPr marL="2202872" marR="0" indent="-374072" algn="l" defTabSz="1295400" rtl="0" latinLnBrk="0">
        <a:lnSpc>
          <a:spcPct val="100000"/>
        </a:lnSpc>
        <a:spcBef>
          <a:spcPts val="1100"/>
        </a:spcBef>
        <a:spcAft>
          <a:spcPts val="0"/>
        </a:spcAft>
        <a:buClr>
          <a:srgbClr val="D6D6D6"/>
        </a:buClr>
        <a:buSzPct val="100000"/>
        <a:buFont typeface="Wingdings"/>
        <a:buChar char="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5pPr>
      <a:lvl6pPr marL="2202872" marR="0" indent="-374072" algn="l" defTabSz="1295400" rtl="0" latinLnBrk="0">
        <a:lnSpc>
          <a:spcPct val="100000"/>
        </a:lnSpc>
        <a:spcBef>
          <a:spcPts val="1100"/>
        </a:spcBef>
        <a:spcAft>
          <a:spcPts val="0"/>
        </a:spcAft>
        <a:buClr>
          <a:srgbClr val="D6D6D6"/>
        </a:buClr>
        <a:buSzPct val="100000"/>
        <a:buFont typeface="Wingdings"/>
        <a:buChar char="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6pPr>
      <a:lvl7pPr marL="2202872" marR="0" indent="-374072" algn="l" defTabSz="1295400" rtl="0" latinLnBrk="0">
        <a:lnSpc>
          <a:spcPct val="100000"/>
        </a:lnSpc>
        <a:spcBef>
          <a:spcPts val="1100"/>
        </a:spcBef>
        <a:spcAft>
          <a:spcPts val="0"/>
        </a:spcAft>
        <a:buClr>
          <a:srgbClr val="D6D6D6"/>
        </a:buClr>
        <a:buSzPct val="100000"/>
        <a:buFont typeface="Wingdings"/>
        <a:buChar char="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7pPr>
      <a:lvl8pPr marL="2202872" marR="0" indent="-374072" algn="l" defTabSz="1295400" rtl="0" latinLnBrk="0">
        <a:lnSpc>
          <a:spcPct val="100000"/>
        </a:lnSpc>
        <a:spcBef>
          <a:spcPts val="1100"/>
        </a:spcBef>
        <a:spcAft>
          <a:spcPts val="0"/>
        </a:spcAft>
        <a:buClr>
          <a:srgbClr val="D6D6D6"/>
        </a:buClr>
        <a:buSzPct val="100000"/>
        <a:buFont typeface="Wingdings"/>
        <a:buChar char="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8pPr>
      <a:lvl9pPr marL="2202872" marR="0" indent="-374072" algn="l" defTabSz="1295400" rtl="0" latinLnBrk="0">
        <a:lnSpc>
          <a:spcPct val="100000"/>
        </a:lnSpc>
        <a:spcBef>
          <a:spcPts val="1100"/>
        </a:spcBef>
        <a:spcAft>
          <a:spcPts val="0"/>
        </a:spcAft>
        <a:buClr>
          <a:srgbClr val="D6D6D6"/>
        </a:buClr>
        <a:buSzPct val="100000"/>
        <a:buFont typeface="Wingdings"/>
        <a:buChar char="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>
            <a:solidFill>
              <a:srgbClr val="9B9B9B"/>
            </a:solidFill>
          </a:uFill>
          <a:latin typeface="+mn-lt"/>
          <a:ea typeface="+mn-ea"/>
          <a:cs typeface="+mn-cs"/>
          <a:sym typeface="Arial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>
            <a:solidFill>
              <a:srgbClr val="9B9B9B"/>
            </a:solidFill>
          </a:uFill>
          <a:latin typeface="+mn-lt"/>
          <a:ea typeface="+mn-ea"/>
          <a:cs typeface="+mn-cs"/>
          <a:sym typeface="Arial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>
            <a:solidFill>
              <a:srgbClr val="9B9B9B"/>
            </a:solidFill>
          </a:uFill>
          <a:latin typeface="+mn-lt"/>
          <a:ea typeface="+mn-ea"/>
          <a:cs typeface="+mn-cs"/>
          <a:sym typeface="Arial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>
            <a:solidFill>
              <a:srgbClr val="9B9B9B"/>
            </a:solidFill>
          </a:uFill>
          <a:latin typeface="+mn-lt"/>
          <a:ea typeface="+mn-ea"/>
          <a:cs typeface="+mn-cs"/>
          <a:sym typeface="Arial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>
            <a:solidFill>
              <a:srgbClr val="9B9B9B"/>
            </a:solidFill>
          </a:uFill>
          <a:latin typeface="+mn-lt"/>
          <a:ea typeface="+mn-ea"/>
          <a:cs typeface="+mn-cs"/>
          <a:sym typeface="Arial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>
            <a:solidFill>
              <a:srgbClr val="9B9B9B"/>
            </a:solidFill>
          </a:uFill>
          <a:latin typeface="+mn-lt"/>
          <a:ea typeface="+mn-ea"/>
          <a:cs typeface="+mn-cs"/>
          <a:sym typeface="Arial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>
            <a:solidFill>
              <a:srgbClr val="9B9B9B"/>
            </a:solidFill>
          </a:uFill>
          <a:latin typeface="+mn-lt"/>
          <a:ea typeface="+mn-ea"/>
          <a:cs typeface="+mn-cs"/>
          <a:sym typeface="Arial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>
            <a:solidFill>
              <a:srgbClr val="9B9B9B"/>
            </a:solidFill>
          </a:uFill>
          <a:latin typeface="+mn-lt"/>
          <a:ea typeface="+mn-ea"/>
          <a:cs typeface="+mn-cs"/>
          <a:sym typeface="Arial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>
            <a:solidFill>
              <a:srgbClr val="9B9B9B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8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9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0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5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6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7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8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9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0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1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2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TitelE2_300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030524"/>
            <a:ext cx="13004800" cy="132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3786" y="392853"/>
            <a:ext cx="1356926" cy="1341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age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73300" y="392853"/>
            <a:ext cx="1341121" cy="1341121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>
            <p:ph type="title"/>
          </p:nvPr>
        </p:nvSpPr>
        <p:spPr>
          <a:xfrm>
            <a:off x="1029493" y="2264965"/>
            <a:ext cx="10934701" cy="1943101"/>
          </a:xfrm>
          <a:prstGeom prst="rect">
            <a:avLst/>
          </a:prstGeom>
        </p:spPr>
        <p:txBody>
          <a:bodyPr/>
          <a:lstStyle/>
          <a:p>
            <a:pPr>
              <a:defRPr sz="5200"/>
            </a:pPr>
            <a:r>
              <a:t>Peer-to-Peer Networks</a:t>
            </a:r>
          </a:p>
          <a:p>
            <a:pPr>
              <a:defRPr sz="4000"/>
            </a:pPr>
            <a:r>
              <a:t>07 Degree Optimal Networks</a:t>
            </a:r>
          </a:p>
        </p:txBody>
      </p:sp>
      <p:sp>
        <p:nvSpPr>
          <p:cNvPr id="69" name="Shape 69"/>
          <p:cNvSpPr/>
          <p:nvPr>
            <p:ph type="body" sz="quarter" idx="1"/>
          </p:nvPr>
        </p:nvSpPr>
        <p:spPr>
          <a:xfrm>
            <a:off x="1050329" y="4555331"/>
            <a:ext cx="7315201" cy="1943101"/>
          </a:xfrm>
          <a:prstGeom prst="rect">
            <a:avLst/>
          </a:prstGeom>
        </p:spPr>
        <p:txBody>
          <a:bodyPr/>
          <a:lstStyle/>
          <a:p>
            <a:pPr marL="0" indent="0" defTabSz="914400">
              <a:lnSpc>
                <a:spcPct val="90000"/>
              </a:lnSpc>
              <a:spcBef>
                <a:spcPts val="600"/>
              </a:spcBef>
              <a:buSzTx/>
              <a:buNone/>
              <a:defRPr sz="3200"/>
            </a:pPr>
            <a:r>
              <a:t>Christian Schindelhauer</a:t>
            </a:r>
          </a:p>
          <a:p>
            <a:pPr marL="0" indent="0" defTabSz="914400">
              <a:lnSpc>
                <a:spcPct val="90000"/>
              </a:lnSpc>
              <a:spcBef>
                <a:spcPts val="600"/>
              </a:spcBef>
              <a:buSzTx/>
              <a:buNone/>
              <a:defRPr sz="2800"/>
            </a:pPr>
            <a:r>
              <a:t>Technical Faculty</a:t>
            </a:r>
          </a:p>
          <a:p>
            <a:pPr marL="0" indent="0" defTabSz="914400">
              <a:lnSpc>
                <a:spcPct val="90000"/>
              </a:lnSpc>
              <a:spcBef>
                <a:spcPts val="600"/>
              </a:spcBef>
              <a:buSzTx/>
              <a:buNone/>
              <a:defRPr sz="2800"/>
            </a:pPr>
            <a:r>
              <a:t>Computer-Networks and Telematics</a:t>
            </a:r>
          </a:p>
          <a:p>
            <a:pPr marL="0" indent="0" defTabSz="914400">
              <a:lnSpc>
                <a:spcPct val="90000"/>
              </a:lnSpc>
              <a:spcBef>
                <a:spcPts val="600"/>
              </a:spcBef>
              <a:buSzTx/>
              <a:buNone/>
              <a:defRPr sz="2800"/>
            </a:pPr>
            <a:r>
              <a:t>University of Freiburg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00100"/>
            <a:r>
              <a:t>Theorem Chernoff Bound</a:t>
            </a:r>
          </a:p>
          <a:p>
            <a:pPr lvl="1" marL="1159328" indent="-244928"/>
            <a:r>
              <a:t>Let x</a:t>
            </a:r>
            <a:r>
              <a:rPr baseline="-5999"/>
              <a:t>1</a:t>
            </a:r>
            <a:r>
              <a:t>,...,x</a:t>
            </a:r>
            <a:r>
              <a:rPr baseline="-5999"/>
              <a:t>n</a:t>
            </a:r>
            <a:r>
              <a:t> independent Bernoulli experiments with</a:t>
            </a:r>
          </a:p>
          <a:p>
            <a:pPr lvl="2" marL="1638300" indent="-266700"/>
            <a:r>
              <a:t>P[x</a:t>
            </a:r>
            <a:r>
              <a:rPr baseline="-5999"/>
              <a:t>i</a:t>
            </a:r>
            <a:r>
              <a:t> = 1] = p</a:t>
            </a:r>
          </a:p>
          <a:p>
            <a:pPr lvl="2" marL="1638300" indent="-266700"/>
            <a:r>
              <a:t>P[x</a:t>
            </a:r>
            <a:r>
              <a:rPr baseline="-5999"/>
              <a:t>i</a:t>
            </a:r>
            <a:r>
              <a:t> = 0] = 1-p</a:t>
            </a:r>
          </a:p>
          <a:p>
            <a:pPr lvl="1" marL="1159328" indent="-244928"/>
            <a:r>
              <a:t>Let</a:t>
            </a:r>
          </a:p>
          <a:p>
            <a:pPr lvl="1" marL="1159328" indent="-244928"/>
          </a:p>
          <a:p>
            <a:pPr lvl="1" marL="1159328" indent="-244928"/>
            <a:r>
              <a:t>Then for all c&gt;0</a:t>
            </a:r>
          </a:p>
          <a:p>
            <a:pPr lvl="1" marL="1159328" indent="-244928"/>
          </a:p>
          <a:p>
            <a:pPr lvl="1" marL="1159328" indent="-244928"/>
            <a:r>
              <a:t>For 0≤c≤1</a:t>
            </a:r>
          </a:p>
        </p:txBody>
      </p:sp>
      <p:pic>
        <p:nvPicPr>
          <p:cNvPr id="133" name="InhaltE2_300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74684" y="8274755"/>
            <a:ext cx="1630117" cy="970845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>
            <a:off x="0" y="1702364"/>
            <a:ext cx="11315983" cy="2259"/>
          </a:xfrm>
          <a:prstGeom prst="line">
            <a:avLst/>
          </a:prstGeom>
          <a:ln w="28575">
            <a:solidFill>
              <a:srgbClr val="CBCBCC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135" name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6693" y="243840"/>
            <a:ext cx="1231901" cy="1214685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Chernoff-Bound</a:t>
            </a:r>
          </a:p>
        </p:txBody>
      </p:sp>
      <p:sp>
        <p:nvSpPr>
          <p:cNvPr id="137" name="Shape 137"/>
          <p:cNvSpPr/>
          <p:nvPr>
            <p:ph type="sldNum" sz="quarter" idx="2"/>
          </p:nvPr>
        </p:nvSpPr>
        <p:spPr>
          <a:xfrm>
            <a:off x="10831182" y="9409994"/>
            <a:ext cx="168090" cy="15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38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44900" y="6324600"/>
            <a:ext cx="5715000" cy="406400"/>
          </a:xfrm>
          <a:prstGeom prst="rect">
            <a:avLst/>
          </a:prstGeom>
        </p:spPr>
      </p:pic>
      <p:pic>
        <p:nvPicPr>
          <p:cNvPr id="139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44900" y="7493000"/>
            <a:ext cx="4838700" cy="406400"/>
          </a:xfrm>
          <a:prstGeom prst="rect">
            <a:avLst/>
          </a:prstGeom>
        </p:spPr>
      </p:pic>
      <p:pic>
        <p:nvPicPr>
          <p:cNvPr id="140" name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730500" y="4356100"/>
            <a:ext cx="1485900" cy="838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26300" y="6953049"/>
            <a:ext cx="901700" cy="787802"/>
          </a:xfrm>
          <a:prstGeom prst="rect">
            <a:avLst/>
          </a:prstGeom>
        </p:spPr>
      </p:pic>
      <p:pic>
        <p:nvPicPr>
          <p:cNvPr id="143" name="InhaltE2_300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74684" y="8274755"/>
            <a:ext cx="1630117" cy="970845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0" y="1702364"/>
            <a:ext cx="11315983" cy="2259"/>
          </a:xfrm>
          <a:prstGeom prst="line">
            <a:avLst/>
          </a:prstGeom>
          <a:ln w="28575">
            <a:solidFill>
              <a:srgbClr val="CBCBCC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145" name="image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6693" y="243840"/>
            <a:ext cx="1231901" cy="1214685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Proof of Lemma*</a:t>
            </a:r>
          </a:p>
        </p:txBody>
      </p:sp>
      <p:sp>
        <p:nvSpPr>
          <p:cNvPr id="147" name="Shape 147"/>
          <p:cNvSpPr/>
          <p:nvPr>
            <p:ph type="body" idx="1"/>
          </p:nvPr>
        </p:nvSpPr>
        <p:spPr>
          <a:xfrm>
            <a:off x="573757" y="1949097"/>
            <a:ext cx="10655301" cy="6972301"/>
          </a:xfrm>
          <a:prstGeom prst="rect">
            <a:avLst/>
          </a:prstGeom>
        </p:spPr>
        <p:txBody>
          <a:bodyPr numCol="2" spcCol="532765"/>
          <a:lstStyle/>
          <a:p>
            <a:pPr marL="616076" indent="-264032" defTabSz="997458">
              <a:spcBef>
                <a:spcPts val="800"/>
              </a:spcBef>
              <a:defRPr sz="2772"/>
            </a:pPr>
            <a:r>
              <a:t>Consider the longest interval of size c/n. Then after inserting 2n/c peers all intervals are smaller than</a:t>
            </a:r>
            <a:br/>
            <a:r>
              <a:t> c/(2n) with high probability.</a:t>
            </a:r>
          </a:p>
          <a:p>
            <a:pPr marL="616076" indent="-264032" defTabSz="997458">
              <a:spcBef>
                <a:spcPts val="800"/>
              </a:spcBef>
              <a:defRPr sz="2772"/>
            </a:pPr>
            <a:r>
              <a:t>Consider an interval of length c/n</a:t>
            </a:r>
          </a:p>
          <a:p>
            <a:pPr marL="616076" indent="-264032" defTabSz="997458">
              <a:spcBef>
                <a:spcPts val="800"/>
              </a:spcBef>
              <a:defRPr sz="2772"/>
            </a:pPr>
            <a:r>
              <a:t>With probability c/n such an interval will be hit</a:t>
            </a:r>
          </a:p>
          <a:p>
            <a:pPr marL="616076" indent="-264032" defTabSz="997458">
              <a:spcBef>
                <a:spcPts val="800"/>
              </a:spcBef>
              <a:defRPr sz="2772"/>
            </a:pPr>
            <a:r>
              <a:t>Assume, each peer considers t log n intervals</a:t>
            </a:r>
          </a:p>
          <a:p>
            <a:pPr marL="616076" indent="-264032" defTabSz="997458">
              <a:spcBef>
                <a:spcPts val="800"/>
              </a:spcBef>
              <a:defRPr sz="2772"/>
            </a:pPr>
            <a:r>
              <a:t>The expected number of hits is therefore</a:t>
            </a:r>
          </a:p>
          <a:p>
            <a:pPr marL="616076" indent="-264032" defTabSz="997458">
              <a:spcBef>
                <a:spcPts val="800"/>
              </a:spcBef>
              <a:defRPr sz="2772"/>
            </a:pPr>
          </a:p>
          <a:p>
            <a:pPr marL="616076" indent="-264032" defTabSz="997458">
              <a:spcBef>
                <a:spcPts val="800"/>
              </a:spcBef>
              <a:defRPr sz="2772"/>
            </a:pPr>
          </a:p>
          <a:p>
            <a:pPr marL="616076" indent="-264032" defTabSz="997458">
              <a:spcBef>
                <a:spcPts val="800"/>
              </a:spcBef>
              <a:defRPr sz="2772"/>
            </a:pPr>
          </a:p>
          <a:p>
            <a:pPr marL="616076" indent="-264032" defTabSz="997458">
              <a:spcBef>
                <a:spcPts val="800"/>
              </a:spcBef>
              <a:defRPr sz="2772"/>
            </a:pPr>
            <a:r>
              <a:t>From the Chernoff bound it follows</a:t>
            </a:r>
          </a:p>
          <a:p>
            <a:pPr marL="616076" indent="-264032" defTabSz="997458">
              <a:spcBef>
                <a:spcPts val="800"/>
              </a:spcBef>
              <a:defRPr sz="2772"/>
            </a:pPr>
          </a:p>
          <a:p>
            <a:pPr marL="616076" indent="-264032" defTabSz="997458">
              <a:spcBef>
                <a:spcPts val="800"/>
              </a:spcBef>
              <a:defRPr sz="2772"/>
            </a:pPr>
          </a:p>
          <a:p>
            <a:pPr marL="616076" indent="-264032" defTabSz="997458">
              <a:spcBef>
                <a:spcPts val="800"/>
              </a:spcBef>
              <a:defRPr sz="2772"/>
            </a:pPr>
            <a:r>
              <a:t>If                   then this interval will be hit at least</a:t>
            </a:r>
            <a:br/>
            <a:r>
              <a:t>                         times</a:t>
            </a:r>
          </a:p>
          <a:p>
            <a:pPr marL="616076" indent="-264032" defTabSz="997458">
              <a:spcBef>
                <a:spcPts val="800"/>
              </a:spcBef>
              <a:defRPr sz="2772"/>
            </a:pPr>
          </a:p>
          <a:p>
            <a:pPr marL="616076" indent="-264032" defTabSz="997458">
              <a:spcBef>
                <a:spcPts val="800"/>
              </a:spcBef>
              <a:defRPr sz="2772"/>
            </a:pPr>
            <a:r>
              <a:t>Choose</a:t>
            </a:r>
          </a:p>
          <a:p>
            <a:pPr marL="616076" indent="-264032" defTabSz="997458">
              <a:spcBef>
                <a:spcPts val="800"/>
              </a:spcBef>
              <a:defRPr sz="2772"/>
            </a:pPr>
          </a:p>
          <a:p>
            <a:pPr marL="616076" indent="-264032" defTabSz="997458">
              <a:spcBef>
                <a:spcPts val="800"/>
              </a:spcBef>
              <a:defRPr sz="2772"/>
            </a:pPr>
          </a:p>
          <a:p>
            <a:pPr marL="616076" indent="-264032" defTabSz="997458">
              <a:spcBef>
                <a:spcPts val="800"/>
              </a:spcBef>
              <a:defRPr sz="2772"/>
            </a:pPr>
            <a:r>
              <a:t>Then, every interval is partitioned w.h.p.</a:t>
            </a:r>
          </a:p>
        </p:txBody>
      </p:sp>
      <p:pic>
        <p:nvPicPr>
          <p:cNvPr id="148" name="imag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0400" y="8128000"/>
            <a:ext cx="4991101" cy="7134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89700" y="3441700"/>
            <a:ext cx="5308600" cy="564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.png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581900" y="4330700"/>
            <a:ext cx="1079501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.png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035800" y="5380443"/>
            <a:ext cx="2171701" cy="3680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.png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305800" y="6438900"/>
            <a:ext cx="2057400" cy="408658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>
            <p:ph type="sldNum" sz="quarter" idx="2"/>
          </p:nvPr>
        </p:nvSpPr>
        <p:spPr>
          <a:xfrm>
            <a:off x="10831182" y="9409994"/>
            <a:ext cx="168090" cy="15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54" name="dropped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055100" y="6949571"/>
            <a:ext cx="1206500" cy="79475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nhaltE2_300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74684" y="8274755"/>
            <a:ext cx="1630117" cy="970845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/>
          <p:nvPr/>
        </p:nvSpPr>
        <p:spPr>
          <a:xfrm>
            <a:off x="0" y="1702364"/>
            <a:ext cx="11315983" cy="2259"/>
          </a:xfrm>
          <a:prstGeom prst="line">
            <a:avLst/>
          </a:prstGeom>
          <a:ln w="28575">
            <a:solidFill>
              <a:srgbClr val="CBCBCC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158" name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6693" y="243840"/>
            <a:ext cx="1231901" cy="1214685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Lookup in Distance-Halving</a:t>
            </a:r>
          </a:p>
        </p:txBody>
      </p:sp>
      <p:sp>
        <p:nvSpPr>
          <p:cNvPr id="160" name="Shape 160"/>
          <p:cNvSpPr/>
          <p:nvPr>
            <p:ph type="body" sz="quarter" idx="1"/>
          </p:nvPr>
        </p:nvSpPr>
        <p:spPr>
          <a:xfrm>
            <a:off x="345157" y="2697762"/>
            <a:ext cx="2628901" cy="4711701"/>
          </a:xfrm>
          <a:prstGeom prst="rect">
            <a:avLst/>
          </a:prstGeom>
        </p:spPr>
        <p:txBody>
          <a:bodyPr/>
          <a:lstStyle/>
          <a:p>
            <a:pPr marL="480060" indent="-205740" defTabSz="777240">
              <a:spcBef>
                <a:spcPts val="600"/>
              </a:spcBef>
              <a:defRPr sz="2160"/>
            </a:pPr>
            <a:r>
              <a:t>Map start/target to new-start/target by using left edges</a:t>
            </a:r>
          </a:p>
          <a:p>
            <a:pPr marL="480060" indent="-205740" defTabSz="777240">
              <a:spcBef>
                <a:spcPts val="600"/>
              </a:spcBef>
              <a:defRPr sz="2160"/>
            </a:pPr>
            <a:r>
              <a:t>Follow all left edges for 2+ log n steps</a:t>
            </a:r>
          </a:p>
          <a:p>
            <a:pPr marL="480060" indent="-205740" defTabSz="777240">
              <a:spcBef>
                <a:spcPts val="600"/>
              </a:spcBef>
              <a:defRPr sz="2160"/>
            </a:pPr>
            <a:r>
              <a:t>Then, the new-new...-new-start and the new-new-...new-target are neighbored.</a:t>
            </a:r>
          </a:p>
        </p:txBody>
      </p:sp>
      <p:sp>
        <p:nvSpPr>
          <p:cNvPr id="161" name="Shape 161"/>
          <p:cNvSpPr/>
          <p:nvPr>
            <p:ph type="sldNum" sz="quarter" idx="2"/>
          </p:nvPr>
        </p:nvSpPr>
        <p:spPr>
          <a:xfrm>
            <a:off x="10831182" y="9409994"/>
            <a:ext cx="168090" cy="15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62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13100" y="2260600"/>
            <a:ext cx="9425060" cy="56007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nhaltE2_300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74684" y="8274755"/>
            <a:ext cx="1630117" cy="970845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0" y="1702364"/>
            <a:ext cx="11315983" cy="2259"/>
          </a:xfrm>
          <a:prstGeom prst="line">
            <a:avLst/>
          </a:prstGeom>
          <a:ln w="28575">
            <a:solidFill>
              <a:srgbClr val="CBCBCC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166" name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6693" y="243840"/>
            <a:ext cx="1231901" cy="1214685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Lookup in Distance-Halving</a:t>
            </a:r>
          </a:p>
        </p:txBody>
      </p:sp>
      <p:sp>
        <p:nvSpPr>
          <p:cNvPr id="168" name="Shape 168"/>
          <p:cNvSpPr/>
          <p:nvPr>
            <p:ph type="sldNum" sz="quarter" idx="2"/>
          </p:nvPr>
        </p:nvSpPr>
        <p:spPr>
          <a:xfrm>
            <a:off x="10831182" y="9409994"/>
            <a:ext cx="168090" cy="15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69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82384" y="3225800"/>
            <a:ext cx="9088256" cy="4584700"/>
          </a:xfrm>
          <a:prstGeom prst="rect">
            <a:avLst/>
          </a:prstGeom>
        </p:spPr>
      </p:pic>
      <p:sp>
        <p:nvSpPr>
          <p:cNvPr id="170" name="Shape 170"/>
          <p:cNvSpPr/>
          <p:nvPr/>
        </p:nvSpPr>
        <p:spPr>
          <a:xfrm>
            <a:off x="281657" y="3116862"/>
            <a:ext cx="3098801" cy="565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1" marL="308609" indent="-308609" defTabSz="1165859">
              <a:spcBef>
                <a:spcPts val="900"/>
              </a:spcBef>
              <a:buClr>
                <a:srgbClr val="D6D6D6"/>
              </a:buClr>
              <a:buSzPct val="100000"/>
              <a:buFont typeface="Wingdings"/>
              <a:buChar char=""/>
              <a:defRPr sz="27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Follow all left edges for 2+ log n steps</a:t>
            </a:r>
          </a:p>
          <a:p>
            <a:pPr lvl="1" marL="257175" indent="-257175" defTabSz="1165859">
              <a:spcBef>
                <a:spcPts val="900"/>
              </a:spcBef>
              <a:buSzPct val="100000"/>
              <a:buChar char="-"/>
              <a:defRPr sz="27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Use neighbor edge to go from new*-start to new*-target</a:t>
            </a:r>
          </a:p>
          <a:p>
            <a:pPr marL="308609" indent="-308609" defTabSz="1165859">
              <a:spcBef>
                <a:spcPts val="900"/>
              </a:spcBef>
              <a:buClr>
                <a:srgbClr val="D6D6D6"/>
              </a:buClr>
              <a:buSzPct val="100000"/>
              <a:buFont typeface="Wingdings"/>
              <a:buChar char=""/>
              <a:defRPr sz="27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Then follow the reverse left edges from new</a:t>
            </a:r>
            <a:r>
              <a:rPr baseline="31999"/>
              <a:t>m+1</a:t>
            </a:r>
            <a:r>
              <a:rPr baseline="-5999"/>
              <a:t>-</a:t>
            </a:r>
            <a:r>
              <a:t>target to new</a:t>
            </a:r>
            <a:r>
              <a:rPr baseline="31999"/>
              <a:t>m</a:t>
            </a:r>
            <a:r>
              <a:t>-target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nhaltE2_300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74684" y="8274755"/>
            <a:ext cx="1630117" cy="970845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/>
          <p:nvPr/>
        </p:nvSpPr>
        <p:spPr>
          <a:xfrm>
            <a:off x="0" y="1702364"/>
            <a:ext cx="11315983" cy="2259"/>
          </a:xfrm>
          <a:prstGeom prst="line">
            <a:avLst/>
          </a:prstGeom>
          <a:ln w="28575">
            <a:solidFill>
              <a:srgbClr val="CBCBCC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174" name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6693" y="243840"/>
            <a:ext cx="1231901" cy="1214685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Structure of Distance-Halving</a:t>
            </a:r>
          </a:p>
        </p:txBody>
      </p:sp>
      <p:sp>
        <p:nvSpPr>
          <p:cNvPr id="176" name="Shape 17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00100"/>
            <a:r>
              <a:t>Peers are mapped to the intervals</a:t>
            </a:r>
          </a:p>
          <a:p>
            <a:pPr lvl="1" marL="1159328" indent="-244928"/>
            <a:r>
              <a:t>uses DHT for data</a:t>
            </a:r>
          </a:p>
          <a:p>
            <a:pPr marL="800100"/>
            <a:r>
              <a:t>Additional neighbored intervals are connected by pointers</a:t>
            </a:r>
          </a:p>
          <a:p>
            <a:pPr marL="800100"/>
            <a:r>
              <a:t>The largest interval has size 2/n w.h.p. </a:t>
            </a:r>
          </a:p>
          <a:p>
            <a:pPr lvl="1" marL="1159328" indent="-244928"/>
            <a:r>
              <a:t>i.e. probability 1-n</a:t>
            </a:r>
            <a:r>
              <a:rPr baseline="31999"/>
              <a:t>-c</a:t>
            </a:r>
            <a:r>
              <a:t> for some constant c</a:t>
            </a:r>
          </a:p>
          <a:p>
            <a:pPr marL="800100"/>
            <a:r>
              <a:t>The smallest interval size 1/(2n) w.h.p.</a:t>
            </a:r>
          </a:p>
          <a:p>
            <a:pPr marL="800100"/>
            <a:r>
              <a:t>Then the indegree and outdegree is constant</a:t>
            </a:r>
          </a:p>
          <a:p>
            <a:pPr marL="800100"/>
            <a:r>
              <a:t>Diameter is O(log n)</a:t>
            </a:r>
          </a:p>
          <a:p>
            <a:pPr lvl="1" marL="1159328" indent="-244928"/>
            <a:r>
              <a:t>which follows from the routing</a:t>
            </a:r>
          </a:p>
        </p:txBody>
      </p:sp>
      <p:sp>
        <p:nvSpPr>
          <p:cNvPr id="177" name="Shape 177"/>
          <p:cNvSpPr/>
          <p:nvPr>
            <p:ph type="sldNum" sz="quarter" idx="2"/>
          </p:nvPr>
        </p:nvSpPr>
        <p:spPr>
          <a:xfrm>
            <a:off x="10831182" y="9409994"/>
            <a:ext cx="168090" cy="15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nhaltE2_300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74684" y="8274755"/>
            <a:ext cx="1630117" cy="970845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0" y="1702364"/>
            <a:ext cx="11315983" cy="2259"/>
          </a:xfrm>
          <a:prstGeom prst="line">
            <a:avLst/>
          </a:prstGeom>
          <a:ln w="28575">
            <a:solidFill>
              <a:srgbClr val="CBCBCC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181" name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6693" y="243840"/>
            <a:ext cx="1231901" cy="1214685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Lookup in Distance-Halving</a:t>
            </a:r>
          </a:p>
        </p:txBody>
      </p:sp>
      <p:sp>
        <p:nvSpPr>
          <p:cNvPr id="183" name="Shape 183"/>
          <p:cNvSpPr/>
          <p:nvPr>
            <p:ph type="sldNum" sz="quarter" idx="2"/>
          </p:nvPr>
        </p:nvSpPr>
        <p:spPr>
          <a:xfrm>
            <a:off x="10831182" y="9409994"/>
            <a:ext cx="168090" cy="15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4" name="Shape 184"/>
          <p:cNvSpPr/>
          <p:nvPr/>
        </p:nvSpPr>
        <p:spPr>
          <a:xfrm>
            <a:off x="459457" y="1783362"/>
            <a:ext cx="8953501" cy="565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marL="342900" indent="-342900" defTabSz="1295400">
              <a:spcBef>
                <a:spcPts val="1100"/>
              </a:spcBef>
              <a:buClr>
                <a:srgbClr val="D6D6D6"/>
              </a:buClr>
              <a:buSzPct val="100000"/>
              <a:buFont typeface="Wingdings"/>
              <a:buChar char=""/>
              <a:defRPr sz="3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This works also using only right edges</a:t>
            </a:r>
          </a:p>
        </p:txBody>
      </p:sp>
      <p:pic>
        <p:nvPicPr>
          <p:cNvPr id="185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4200" y="2489200"/>
            <a:ext cx="11633200" cy="590809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nhaltE2_300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74684" y="8274755"/>
            <a:ext cx="1630117" cy="970845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hape 188"/>
          <p:cNvSpPr/>
          <p:nvPr/>
        </p:nvSpPr>
        <p:spPr>
          <a:xfrm>
            <a:off x="0" y="1702364"/>
            <a:ext cx="11315983" cy="2259"/>
          </a:xfrm>
          <a:prstGeom prst="line">
            <a:avLst/>
          </a:prstGeom>
          <a:ln w="28575">
            <a:solidFill>
              <a:srgbClr val="CBCBCC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189" name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6693" y="243840"/>
            <a:ext cx="1231901" cy="1214685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Lookup in Distance-Halving</a:t>
            </a:r>
          </a:p>
        </p:txBody>
      </p:sp>
      <p:sp>
        <p:nvSpPr>
          <p:cNvPr id="191" name="Shape 191"/>
          <p:cNvSpPr/>
          <p:nvPr>
            <p:ph type="sldNum" sz="quarter" idx="2"/>
          </p:nvPr>
        </p:nvSpPr>
        <p:spPr>
          <a:xfrm>
            <a:off x="10831182" y="9409994"/>
            <a:ext cx="168090" cy="15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2" name="Shape 192"/>
          <p:cNvSpPr/>
          <p:nvPr/>
        </p:nvSpPr>
        <p:spPr>
          <a:xfrm>
            <a:off x="459457" y="1783362"/>
            <a:ext cx="11188701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marL="308609" indent="-308609" defTabSz="1165859">
              <a:spcBef>
                <a:spcPts val="900"/>
              </a:spcBef>
              <a:buClr>
                <a:srgbClr val="D6D6D6"/>
              </a:buClr>
              <a:buSzPct val="100000"/>
              <a:buFont typeface="Wingdings"/>
              <a:buChar char=""/>
              <a:defRPr sz="27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This works also using a mixture of right and left  edges</a:t>
            </a:r>
          </a:p>
        </p:txBody>
      </p:sp>
      <p:pic>
        <p:nvPicPr>
          <p:cNvPr id="193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3600" y="2755900"/>
            <a:ext cx="11290301" cy="536289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InhaltE2_300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74684" y="8274755"/>
            <a:ext cx="1630117" cy="970845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Shape 196"/>
          <p:cNvSpPr/>
          <p:nvPr/>
        </p:nvSpPr>
        <p:spPr>
          <a:xfrm>
            <a:off x="0" y="1702364"/>
            <a:ext cx="11315983" cy="2259"/>
          </a:xfrm>
          <a:prstGeom prst="line">
            <a:avLst/>
          </a:prstGeom>
          <a:ln w="28575">
            <a:solidFill>
              <a:srgbClr val="CBCBCC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197" name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6693" y="243840"/>
            <a:ext cx="1231901" cy="1214685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hape 1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R="118343" defTabSz="1178813">
              <a:defRPr sz="4550"/>
            </a:lvl1pPr>
          </a:lstStyle>
          <a:p>
            <a:pPr/>
            <a:r>
              <a:t>Congestion Avoidance during Lookup</a:t>
            </a:r>
          </a:p>
        </p:txBody>
      </p:sp>
      <p:sp>
        <p:nvSpPr>
          <p:cNvPr id="199" name="Shape 19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00100"/>
            <a:r>
              <a:t>Left and right-edges can be used in any ordering</a:t>
            </a:r>
          </a:p>
          <a:p>
            <a:pPr lvl="1" marL="1159328" indent="-244928"/>
            <a:r>
              <a:t>if one stores the combination for the reverse edges</a:t>
            </a:r>
          </a:p>
          <a:p>
            <a:pPr marL="800100"/>
          </a:p>
          <a:p>
            <a:pPr marL="800100"/>
            <a:r>
              <a:t>Analog to Valiant‘s routing result for the hyper-cube one can show</a:t>
            </a:r>
          </a:p>
          <a:p>
            <a:pPr marL="800100"/>
          </a:p>
          <a:p>
            <a:pPr marL="800100"/>
            <a:r>
              <a:t>The congestion ist at most O(log n),</a:t>
            </a:r>
          </a:p>
          <a:p>
            <a:pPr lvl="1" marL="1159328" indent="-244928"/>
            <a:r>
              <a:t>i.e. every peer transports at most a factor of O(log n) more packets than any optimal network would need</a:t>
            </a:r>
          </a:p>
          <a:p>
            <a:pPr marL="800100"/>
          </a:p>
          <a:p>
            <a:pPr marL="800100"/>
            <a:r>
              <a:t>The same result holds for the Viceroy network</a:t>
            </a:r>
          </a:p>
        </p:txBody>
      </p:sp>
      <p:sp>
        <p:nvSpPr>
          <p:cNvPr id="200" name="Shape 200"/>
          <p:cNvSpPr/>
          <p:nvPr>
            <p:ph type="sldNum" sz="quarter" idx="2"/>
          </p:nvPr>
        </p:nvSpPr>
        <p:spPr>
          <a:xfrm>
            <a:off x="10831182" y="9409994"/>
            <a:ext cx="168090" cy="15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nhaltE2_300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74684" y="8274755"/>
            <a:ext cx="1630117" cy="970845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Shape 203"/>
          <p:cNvSpPr/>
          <p:nvPr/>
        </p:nvSpPr>
        <p:spPr>
          <a:xfrm>
            <a:off x="0" y="1702364"/>
            <a:ext cx="11315983" cy="2259"/>
          </a:xfrm>
          <a:prstGeom prst="line">
            <a:avLst/>
          </a:prstGeom>
          <a:ln w="28575">
            <a:solidFill>
              <a:srgbClr val="CBCBCC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204" name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6693" y="243840"/>
            <a:ext cx="1231901" cy="1214685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Shape 20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R="126146" defTabSz="1256538">
              <a:defRPr sz="4850"/>
            </a:lvl1pPr>
          </a:lstStyle>
          <a:p>
            <a:pPr/>
            <a:r>
              <a:t>Inserting peers in Distance-Halving</a:t>
            </a:r>
          </a:p>
        </p:txBody>
      </p:sp>
      <p:sp>
        <p:nvSpPr>
          <p:cNvPr id="206" name="Shape 20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3540">
              <a:buClr>
                <a:srgbClr val="000000"/>
              </a:buClr>
              <a:buFont typeface="Helvetica Neue"/>
              <a:buAutoNum type="arabicPeriod" startAt="1"/>
            </a:pPr>
            <a:r>
              <a:t>Perform multiple choice principle</a:t>
            </a:r>
          </a:p>
          <a:p>
            <a:pPr lvl="1" marL="764540" indent="-342900">
              <a:buClr>
                <a:srgbClr val="000000"/>
              </a:buClr>
              <a:buFont typeface="Wingdings"/>
              <a:buChar char=""/>
            </a:pPr>
            <a:r>
              <a:t>i.e. c log n queries for random intervals</a:t>
            </a:r>
          </a:p>
          <a:p>
            <a:pPr lvl="1" marL="764540" indent="-342900">
              <a:buClr>
                <a:srgbClr val="000000"/>
              </a:buClr>
              <a:buFont typeface="Wingdings"/>
              <a:buChar char=""/>
            </a:pPr>
            <a:r>
              <a:t>Choose largest interval</a:t>
            </a:r>
          </a:p>
          <a:p>
            <a:pPr lvl="1" marL="764540" indent="-342900">
              <a:buClr>
                <a:srgbClr val="000000"/>
              </a:buClr>
              <a:buFont typeface="Wingdings"/>
              <a:buChar char=""/>
            </a:pPr>
            <a:r>
              <a:t>halve this interval</a:t>
            </a:r>
          </a:p>
          <a:p>
            <a:pPr marL="383540">
              <a:buClr>
                <a:srgbClr val="000000"/>
              </a:buClr>
              <a:buFont typeface="Helvetica Neue"/>
              <a:buAutoNum type="arabicPeriod" startAt="1"/>
            </a:pPr>
            <a:r>
              <a:t>Update ring edges</a:t>
            </a:r>
          </a:p>
          <a:p>
            <a:pPr marL="383540">
              <a:buClr>
                <a:srgbClr val="000000"/>
              </a:buClr>
              <a:buFont typeface="Helvetica Neue"/>
              <a:buAutoNum type="arabicPeriod" startAt="1"/>
            </a:pPr>
            <a:r>
              <a:t>Update left and right edges</a:t>
            </a:r>
          </a:p>
          <a:p>
            <a:pPr lvl="1" marL="764540" indent="-342900">
              <a:buClr>
                <a:srgbClr val="000000"/>
              </a:buClr>
              <a:buFont typeface="Wingdings"/>
              <a:buChar char=""/>
            </a:pPr>
            <a:r>
              <a:t>by using left and right edges of the neighbors</a:t>
            </a:r>
          </a:p>
          <a:p>
            <a:pPr marL="545479" indent="-487680">
              <a:buClr>
                <a:srgbClr val="000000"/>
              </a:buClr>
              <a:buSzTx/>
              <a:buFont typeface="Times"/>
              <a:buNone/>
            </a:pPr>
          </a:p>
          <a:p>
            <a:pPr marL="545479" indent="-487680">
              <a:buClr>
                <a:srgbClr val="000000"/>
              </a:buClr>
              <a:buSzTx/>
              <a:buFont typeface="Times"/>
              <a:buNone/>
            </a:pPr>
            <a:r>
              <a:t>Lemma</a:t>
            </a:r>
          </a:p>
          <a:p>
            <a:pPr marL="545479" indent="-487680">
              <a:buClr>
                <a:srgbClr val="000000"/>
              </a:buClr>
              <a:buSzTx/>
              <a:buFont typeface="Times"/>
              <a:buNone/>
            </a:pPr>
            <a:r>
              <a:t>	</a:t>
            </a:r>
            <a:r>
              <a:t>Inserting peers in Distance Halving needs at most O(log</a:t>
            </a:r>
            <a:r>
              <a:rPr baseline="31999"/>
              <a:t>2</a:t>
            </a:r>
            <a:r>
              <a:t> n) time and messages.</a:t>
            </a:r>
          </a:p>
        </p:txBody>
      </p:sp>
      <p:sp>
        <p:nvSpPr>
          <p:cNvPr id="207" name="Shape 207"/>
          <p:cNvSpPr/>
          <p:nvPr>
            <p:ph type="sldNum" sz="quarter" idx="2"/>
          </p:nvPr>
        </p:nvSpPr>
        <p:spPr>
          <a:xfrm>
            <a:off x="10831182" y="9409994"/>
            <a:ext cx="168090" cy="15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InhaltE2_300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74684" y="8274755"/>
            <a:ext cx="1630117" cy="970845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hape 210"/>
          <p:cNvSpPr/>
          <p:nvPr/>
        </p:nvSpPr>
        <p:spPr>
          <a:xfrm>
            <a:off x="0" y="1702364"/>
            <a:ext cx="11315983" cy="2259"/>
          </a:xfrm>
          <a:prstGeom prst="line">
            <a:avLst/>
          </a:prstGeom>
          <a:ln w="28575">
            <a:solidFill>
              <a:srgbClr val="CBCBCC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211" name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6693" y="243840"/>
            <a:ext cx="1231901" cy="1214685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Summary Distance-Halving</a:t>
            </a:r>
          </a:p>
        </p:txBody>
      </p:sp>
      <p:sp>
        <p:nvSpPr>
          <p:cNvPr id="213" name="Shape 21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88086" indent="-294894" defTabSz="1114044">
              <a:spcBef>
                <a:spcPts val="900"/>
              </a:spcBef>
              <a:defRPr sz="3096"/>
            </a:pPr>
            <a:r>
              <a:t>Simple and efficient peer-to-peer network</a:t>
            </a:r>
          </a:p>
          <a:p>
            <a:pPr lvl="1" marL="997022" indent="-210638" defTabSz="1114044">
              <a:spcBef>
                <a:spcPts val="900"/>
              </a:spcBef>
              <a:defRPr sz="2580"/>
            </a:pPr>
            <a:r>
              <a:t>degree</a:t>
            </a:r>
            <a:r>
              <a:t> O(1)</a:t>
            </a:r>
          </a:p>
          <a:p>
            <a:pPr lvl="1" marL="997022" indent="-210638" defTabSz="1114044">
              <a:spcBef>
                <a:spcPts val="900"/>
              </a:spcBef>
              <a:defRPr sz="2580"/>
            </a:pPr>
            <a:r>
              <a:t>diameter</a:t>
            </a:r>
            <a:r>
              <a:t> O(log n)</a:t>
            </a:r>
          </a:p>
          <a:p>
            <a:pPr lvl="1" marL="997022" indent="-210638" defTabSz="1114044">
              <a:spcBef>
                <a:spcPts val="900"/>
              </a:spcBef>
              <a:defRPr sz="2580"/>
            </a:pPr>
            <a:r>
              <a:t>load balancing</a:t>
            </a:r>
          </a:p>
          <a:p>
            <a:pPr lvl="1" marL="997022" indent="-210638" defTabSz="1114044">
              <a:spcBef>
                <a:spcPts val="900"/>
              </a:spcBef>
              <a:defRPr sz="2580"/>
            </a:pPr>
            <a:r>
              <a:t>traffic balancing</a:t>
            </a:r>
          </a:p>
          <a:p>
            <a:pPr lvl="1" marL="997022" indent="-210638" defTabSz="1114044">
              <a:spcBef>
                <a:spcPts val="900"/>
              </a:spcBef>
              <a:defRPr sz="2580"/>
            </a:pPr>
            <a:r>
              <a:t>l</a:t>
            </a:r>
            <a:r>
              <a:t>ookup complexity O(log n)</a:t>
            </a:r>
          </a:p>
          <a:p>
            <a:pPr lvl="1" marL="997022" indent="-210638" defTabSz="1114044">
              <a:spcBef>
                <a:spcPts val="900"/>
              </a:spcBef>
              <a:defRPr sz="2580"/>
            </a:pPr>
            <a:r>
              <a:t>insert</a:t>
            </a:r>
            <a:r>
              <a:t> O(log</a:t>
            </a:r>
            <a:r>
              <a:rPr baseline="30604"/>
              <a:t>2</a:t>
            </a:r>
            <a:r>
              <a:t>n)</a:t>
            </a:r>
          </a:p>
          <a:p>
            <a:pPr marL="688086" indent="-294894" defTabSz="1114044">
              <a:spcBef>
                <a:spcPts val="900"/>
              </a:spcBef>
              <a:defRPr sz="3096"/>
            </a:pPr>
          </a:p>
          <a:p>
            <a:pPr marL="688086" indent="-294894" defTabSz="1114044">
              <a:spcBef>
                <a:spcPts val="900"/>
              </a:spcBef>
              <a:defRPr sz="3096"/>
            </a:pPr>
            <a:r>
              <a:t>We already have seen continuous graphs in other approaches</a:t>
            </a:r>
          </a:p>
          <a:p>
            <a:pPr lvl="1" marL="997022" indent="-210638" defTabSz="1114044">
              <a:spcBef>
                <a:spcPts val="900"/>
              </a:spcBef>
              <a:defRPr sz="2580"/>
            </a:pPr>
            <a:r>
              <a:t>Chord</a:t>
            </a:r>
          </a:p>
          <a:p>
            <a:pPr lvl="1" marL="997022" indent="-210638" defTabSz="1114044">
              <a:spcBef>
                <a:spcPts val="900"/>
              </a:spcBef>
              <a:defRPr sz="2580"/>
            </a:pPr>
            <a:r>
              <a:t>CAN</a:t>
            </a:r>
          </a:p>
          <a:p>
            <a:pPr lvl="1" marL="997022" indent="-210638" defTabSz="1114044">
              <a:spcBef>
                <a:spcPts val="900"/>
              </a:spcBef>
              <a:defRPr sz="2580"/>
            </a:pPr>
            <a:r>
              <a:t>Koorde</a:t>
            </a:r>
          </a:p>
          <a:p>
            <a:pPr lvl="1" marL="997022" indent="-210638" defTabSz="1114044">
              <a:spcBef>
                <a:spcPts val="900"/>
              </a:spcBef>
              <a:defRPr sz="2580"/>
            </a:pPr>
            <a:r>
              <a:t>ViceRoy</a:t>
            </a:r>
          </a:p>
        </p:txBody>
      </p:sp>
      <p:sp>
        <p:nvSpPr>
          <p:cNvPr id="214" name="Shape 214"/>
          <p:cNvSpPr/>
          <p:nvPr>
            <p:ph type="sldNum" sz="quarter" idx="2"/>
          </p:nvPr>
        </p:nvSpPr>
        <p:spPr>
          <a:xfrm>
            <a:off x="10831182" y="9409994"/>
            <a:ext cx="168090" cy="15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nhaltE2_300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74684" y="8274755"/>
            <a:ext cx="1630117" cy="970845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/>
          <p:nvPr/>
        </p:nvSpPr>
        <p:spPr>
          <a:xfrm>
            <a:off x="0" y="1702364"/>
            <a:ext cx="11315983" cy="2259"/>
          </a:xfrm>
          <a:prstGeom prst="line">
            <a:avLst/>
          </a:prstGeom>
          <a:ln w="28575">
            <a:solidFill>
              <a:srgbClr val="CBCBCC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73" name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6693" y="243840"/>
            <a:ext cx="1231901" cy="1214685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Shape 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Diameter and Degree in Graphs</a:t>
            </a:r>
          </a:p>
        </p:txBody>
      </p:sp>
      <p:sp>
        <p:nvSpPr>
          <p:cNvPr id="75" name="Shape 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00075" indent="-257175" defTabSz="971550">
              <a:spcBef>
                <a:spcPts val="800"/>
              </a:spcBef>
              <a:defRPr sz="2700"/>
            </a:pPr>
            <a:r>
              <a:t>CHORD:</a:t>
            </a:r>
          </a:p>
          <a:p>
            <a:pPr lvl="1" marL="869496" indent="-183696" defTabSz="971550">
              <a:spcBef>
                <a:spcPts val="800"/>
              </a:spcBef>
              <a:defRPr sz="2250"/>
            </a:pPr>
            <a:r>
              <a:t>degree O(log n)</a:t>
            </a:r>
          </a:p>
          <a:p>
            <a:pPr lvl="1" marL="869496" indent="-183696" defTabSz="971550">
              <a:spcBef>
                <a:spcPts val="800"/>
              </a:spcBef>
              <a:defRPr sz="2250"/>
            </a:pPr>
            <a:r>
              <a:t>diameter O(log n)</a:t>
            </a:r>
          </a:p>
          <a:p>
            <a:pPr marL="600075" indent="-257175" defTabSz="971550">
              <a:spcBef>
                <a:spcPts val="800"/>
              </a:spcBef>
              <a:defRPr sz="2700"/>
            </a:pPr>
            <a:r>
              <a:t>Is it possible to reach a smaller diameter with degree g=O(log n)?</a:t>
            </a:r>
          </a:p>
          <a:p>
            <a:pPr lvl="1" marL="869496" indent="-183696" defTabSz="971550">
              <a:spcBef>
                <a:spcPts val="800"/>
              </a:spcBef>
              <a:defRPr sz="2250"/>
            </a:pPr>
            <a:r>
              <a:t>In the neighborhood of a node are at most g nodes</a:t>
            </a:r>
          </a:p>
          <a:p>
            <a:pPr lvl="1" marL="869496" indent="-183696" defTabSz="971550">
              <a:spcBef>
                <a:spcPts val="800"/>
              </a:spcBef>
              <a:defRPr sz="2250"/>
            </a:pPr>
            <a:r>
              <a:t>In the 2-neighborhood of node are at most</a:t>
            </a:r>
            <a:r>
              <a:t> g</a:t>
            </a:r>
            <a:r>
              <a:rPr baseline="30399"/>
              <a:t>2</a:t>
            </a:r>
            <a:r>
              <a:t> </a:t>
            </a:r>
            <a:r>
              <a:t>nodes</a:t>
            </a:r>
          </a:p>
          <a:p>
            <a:pPr lvl="1" marL="869496" indent="-183696" defTabSz="971550">
              <a:spcBef>
                <a:spcPts val="800"/>
              </a:spcBef>
              <a:defRPr sz="2250"/>
            </a:pPr>
            <a:r>
              <a:t>...</a:t>
            </a:r>
          </a:p>
          <a:p>
            <a:pPr lvl="1" marL="869496" indent="-183696" defTabSz="971550">
              <a:spcBef>
                <a:spcPts val="800"/>
              </a:spcBef>
              <a:defRPr sz="2250"/>
            </a:pPr>
            <a:r>
              <a:t>In the d-neighborhood of node are at most</a:t>
            </a:r>
            <a:r>
              <a:t> g</a:t>
            </a:r>
            <a:r>
              <a:rPr baseline="30399"/>
              <a:t>d</a:t>
            </a:r>
            <a:r>
              <a:t> </a:t>
            </a:r>
            <a:r>
              <a:t>nodes</a:t>
            </a:r>
          </a:p>
          <a:p>
            <a:pPr marL="600075" indent="-257175" defTabSz="971550">
              <a:spcBef>
                <a:spcPts val="800"/>
              </a:spcBef>
              <a:defRPr sz="2700"/>
            </a:pPr>
            <a:r>
              <a:t>So,</a:t>
            </a:r>
          </a:p>
          <a:p>
            <a:pPr marL="600075" indent="-257175" defTabSz="971550">
              <a:spcBef>
                <a:spcPts val="800"/>
              </a:spcBef>
              <a:defRPr sz="2700"/>
            </a:pPr>
          </a:p>
          <a:p>
            <a:pPr marL="600075" indent="-257175" defTabSz="971550">
              <a:spcBef>
                <a:spcPts val="800"/>
              </a:spcBef>
              <a:defRPr sz="2700"/>
            </a:pPr>
            <a:r>
              <a:t>Therefore</a:t>
            </a:r>
          </a:p>
          <a:p>
            <a:pPr marL="600075" indent="-257175" defTabSz="971550">
              <a:spcBef>
                <a:spcPts val="800"/>
              </a:spcBef>
              <a:defRPr sz="2700"/>
            </a:pPr>
          </a:p>
          <a:p>
            <a:pPr marL="600075" indent="-257175" defTabSz="971550">
              <a:spcBef>
                <a:spcPts val="800"/>
              </a:spcBef>
              <a:defRPr sz="2700"/>
            </a:pPr>
          </a:p>
          <a:p>
            <a:pPr marL="600075" indent="-257175" defTabSz="971550">
              <a:spcBef>
                <a:spcPts val="800"/>
              </a:spcBef>
              <a:defRPr sz="2700"/>
            </a:pPr>
            <a:r>
              <a:t>So, Chord is quite close to the optimum diameter.</a:t>
            </a:r>
          </a:p>
        </p:txBody>
      </p:sp>
      <p:pic>
        <p:nvPicPr>
          <p:cNvPr id="76" name="image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00300" y="5827042"/>
            <a:ext cx="2273301" cy="503485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imag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41700" y="6806635"/>
            <a:ext cx="2324100" cy="952783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/>
          <p:nvPr>
            <p:ph type="sldNum" sz="quarter" idx="2"/>
          </p:nvPr>
        </p:nvSpPr>
        <p:spPr>
          <a:xfrm>
            <a:off x="10831182" y="9409994"/>
            <a:ext cx="168090" cy="15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TitelE2_300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030524"/>
            <a:ext cx="13004800" cy="132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3786" y="392853"/>
            <a:ext cx="1356926" cy="1341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73300" y="392853"/>
            <a:ext cx="1341121" cy="1341121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hape 2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Degree Optimal Networks</a:t>
            </a:r>
          </a:p>
        </p:txBody>
      </p:sp>
      <p:sp>
        <p:nvSpPr>
          <p:cNvPr id="220" name="Shape 220"/>
          <p:cNvSpPr/>
          <p:nvPr/>
        </p:nvSpPr>
        <p:spPr>
          <a:xfrm>
            <a:off x="317782" y="4308686"/>
            <a:ext cx="10083801" cy="2418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7799" marR="57799" algn="ctr" defTabSz="1295400">
              <a:spcBef>
                <a:spcPts val="5800"/>
              </a:spcBef>
              <a:buClr>
                <a:srgbClr val="000000"/>
              </a:buClr>
              <a:buFont typeface="Arial"/>
              <a:defRPr sz="6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Koorde</a:t>
            </a:r>
            <a:br/>
            <a:r>
              <a:rPr sz="4800"/>
              <a:t>M. Frans Kaashoek and David R. Karger 2003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InhaltE2_300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74684" y="8274755"/>
            <a:ext cx="1630117" cy="970845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Shape 223"/>
          <p:cNvSpPr/>
          <p:nvPr/>
        </p:nvSpPr>
        <p:spPr>
          <a:xfrm>
            <a:off x="0" y="1702364"/>
            <a:ext cx="11315983" cy="2259"/>
          </a:xfrm>
          <a:prstGeom prst="line">
            <a:avLst/>
          </a:prstGeom>
          <a:ln w="28575">
            <a:solidFill>
              <a:srgbClr val="CBCBCC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224" name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6693" y="243840"/>
            <a:ext cx="1231901" cy="1214685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hape 2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R="119644" defTabSz="1191768">
              <a:defRPr sz="4600"/>
            </a:lvl1pPr>
          </a:lstStyle>
          <a:p>
            <a:pPr/>
            <a:r>
              <a:t>Shuffle, Exchange, Shuffle-Exchange</a:t>
            </a:r>
          </a:p>
        </p:txBody>
      </p:sp>
      <p:sp>
        <p:nvSpPr>
          <p:cNvPr id="226" name="Shape 226"/>
          <p:cNvSpPr/>
          <p:nvPr>
            <p:ph type="body" sz="half" idx="1"/>
          </p:nvPr>
        </p:nvSpPr>
        <p:spPr>
          <a:xfrm>
            <a:off x="480624" y="2084493"/>
            <a:ext cx="5858934" cy="8100908"/>
          </a:xfrm>
          <a:prstGeom prst="rect">
            <a:avLst/>
          </a:prstGeom>
        </p:spPr>
        <p:txBody>
          <a:bodyPr/>
          <a:lstStyle/>
          <a:p>
            <a:pPr marL="666750" indent="-209550">
              <a:tabLst>
                <a:tab pos="2235200" algn="l"/>
                <a:tab pos="2641600" algn="l"/>
                <a:tab pos="2654300" algn="l"/>
              </a:tabLst>
              <a:defRPr sz="2200"/>
            </a:pPr>
            <a:r>
              <a:t>Consider binary string s of length m</a:t>
            </a:r>
          </a:p>
          <a:p>
            <a:pPr lvl="1" marL="1094014" indent="-179614">
              <a:tabLst>
                <a:tab pos="2235200" algn="l"/>
                <a:tab pos="2641600" algn="l"/>
                <a:tab pos="2654300" algn="l"/>
              </a:tabLst>
              <a:defRPr sz="2200"/>
            </a:pPr>
            <a:r>
              <a:t>shuffle operation:</a:t>
            </a:r>
          </a:p>
          <a:p>
            <a:pPr lvl="2" marL="1581150" indent="-209550">
              <a:tabLst>
                <a:tab pos="2235200" algn="l"/>
                <a:tab pos="2641600" algn="l"/>
                <a:tab pos="2654300" algn="l"/>
              </a:tabLst>
            </a:pPr>
            <a:r>
              <a:rPr sz="2200"/>
              <a:t>shuffle(s</a:t>
            </a:r>
            <a:r>
              <a:rPr baseline="-19818" sz="2200"/>
              <a:t>1</a:t>
            </a:r>
            <a:r>
              <a:rPr sz="2200"/>
              <a:t>, s</a:t>
            </a:r>
            <a:r>
              <a:rPr baseline="-19818" sz="2200"/>
              <a:t>2</a:t>
            </a:r>
            <a:r>
              <a:rPr sz="2200"/>
              <a:t>, s</a:t>
            </a:r>
            <a:r>
              <a:rPr baseline="-19818" sz="2200"/>
              <a:t>3</a:t>
            </a:r>
            <a:r>
              <a:rPr sz="2200"/>
              <a:t>,..., s</a:t>
            </a:r>
            <a:r>
              <a:rPr baseline="-19818" sz="2200"/>
              <a:t>m</a:t>
            </a:r>
            <a:r>
              <a:rPr sz="2200"/>
              <a:t>) = </a:t>
            </a:r>
            <a:br>
              <a:rPr sz="2200"/>
            </a:br>
            <a:r>
              <a:rPr sz="2200"/>
              <a:t>	(s</a:t>
            </a:r>
            <a:r>
              <a:rPr baseline="-19818" sz="2200"/>
              <a:t>2</a:t>
            </a:r>
            <a:r>
              <a:rPr sz="2200"/>
              <a:t>,s</a:t>
            </a:r>
            <a:r>
              <a:rPr baseline="-19818" sz="2200"/>
              <a:t>3</a:t>
            </a:r>
            <a:r>
              <a:rPr sz="2200"/>
              <a:t>,..., s</a:t>
            </a:r>
            <a:r>
              <a:rPr baseline="-19818" sz="2200"/>
              <a:t>m</a:t>
            </a:r>
            <a:r>
              <a:rPr sz="2200"/>
              <a:t>,s</a:t>
            </a:r>
            <a:r>
              <a:rPr baseline="-19818" sz="2200"/>
              <a:t>1</a:t>
            </a:r>
            <a:r>
              <a:rPr sz="2200"/>
              <a:t>)</a:t>
            </a:r>
            <a:endParaRPr sz="2200"/>
          </a:p>
          <a:p>
            <a:pPr lvl="1" marL="1094014" indent="-179614">
              <a:tabLst>
                <a:tab pos="2235200" algn="l"/>
                <a:tab pos="2641600" algn="l"/>
                <a:tab pos="2654300" algn="l"/>
              </a:tabLst>
              <a:defRPr sz="2200"/>
            </a:pPr>
            <a:r>
              <a:t>exchange:</a:t>
            </a:r>
          </a:p>
          <a:p>
            <a:pPr lvl="2" marL="1581150" indent="-209550">
              <a:tabLst>
                <a:tab pos="2235200" algn="l"/>
                <a:tab pos="2641600" algn="l"/>
                <a:tab pos="2654300" algn="l"/>
              </a:tabLst>
            </a:pPr>
            <a:r>
              <a:rPr sz="2200"/>
              <a:t>exchange(s</a:t>
            </a:r>
            <a:r>
              <a:rPr baseline="-19818" sz="2200"/>
              <a:t>1</a:t>
            </a:r>
            <a:r>
              <a:rPr sz="2200"/>
              <a:t>, s</a:t>
            </a:r>
            <a:r>
              <a:rPr baseline="-19818" sz="2200"/>
              <a:t>2</a:t>
            </a:r>
            <a:r>
              <a:rPr sz="2200"/>
              <a:t>, s</a:t>
            </a:r>
            <a:r>
              <a:rPr baseline="-19818" sz="2200"/>
              <a:t>3</a:t>
            </a:r>
            <a:r>
              <a:rPr sz="2200"/>
              <a:t>,..., s</a:t>
            </a:r>
            <a:r>
              <a:rPr baseline="-19818" sz="2200"/>
              <a:t>m</a:t>
            </a:r>
            <a:r>
              <a:rPr sz="2200"/>
              <a:t>) = </a:t>
            </a:r>
            <a:br>
              <a:rPr sz="2200"/>
            </a:br>
            <a:r>
              <a:rPr sz="2200"/>
              <a:t>		(s</a:t>
            </a:r>
            <a:r>
              <a:rPr baseline="-19818" sz="2200"/>
              <a:t>1</a:t>
            </a:r>
            <a:r>
              <a:rPr sz="2200"/>
              <a:t>, s</a:t>
            </a:r>
            <a:r>
              <a:rPr baseline="-19818" sz="2200"/>
              <a:t>2</a:t>
            </a:r>
            <a:r>
              <a:rPr sz="2200"/>
              <a:t>, s</a:t>
            </a:r>
            <a:r>
              <a:rPr baseline="-19818" sz="2200"/>
              <a:t>3</a:t>
            </a:r>
            <a:r>
              <a:rPr sz="2200"/>
              <a:t>,..., ¬s</a:t>
            </a:r>
            <a:r>
              <a:rPr baseline="-19818" sz="2200"/>
              <a:t>m</a:t>
            </a:r>
            <a:r>
              <a:rPr sz="2200"/>
              <a:t>)</a:t>
            </a:r>
            <a:endParaRPr sz="2200"/>
          </a:p>
          <a:p>
            <a:pPr lvl="1" marL="1094014" indent="-179614">
              <a:tabLst>
                <a:tab pos="2235200" algn="l"/>
                <a:tab pos="2641600" algn="l"/>
                <a:tab pos="2654300" algn="l"/>
              </a:tabLst>
              <a:defRPr sz="2200"/>
            </a:pPr>
            <a:r>
              <a:t>shuffle exchange:</a:t>
            </a:r>
          </a:p>
          <a:p>
            <a:pPr lvl="2" marL="1581150" indent="-209550">
              <a:tabLst>
                <a:tab pos="2235200" algn="l"/>
                <a:tab pos="2641600" algn="l"/>
                <a:tab pos="2654300" algn="l"/>
              </a:tabLst>
            </a:pPr>
            <a:r>
              <a:rPr sz="2200"/>
              <a:t>SE(S) = exchange(shuffle(S))</a:t>
            </a:r>
            <a:br>
              <a:rPr sz="2200"/>
            </a:br>
            <a:r>
              <a:rPr sz="2200"/>
              <a:t>	= (s</a:t>
            </a:r>
            <a:r>
              <a:rPr baseline="-19818" sz="2200"/>
              <a:t>2</a:t>
            </a:r>
            <a:r>
              <a:rPr sz="2200"/>
              <a:t>,s</a:t>
            </a:r>
            <a:r>
              <a:rPr baseline="-19818" sz="2200"/>
              <a:t>3</a:t>
            </a:r>
            <a:r>
              <a:rPr sz="2200"/>
              <a:t>,..., s</a:t>
            </a:r>
            <a:r>
              <a:rPr baseline="-19818" sz="2200"/>
              <a:t>m</a:t>
            </a:r>
            <a:r>
              <a:rPr sz="2200"/>
              <a:t>, ¬ s</a:t>
            </a:r>
            <a:r>
              <a:rPr baseline="-19818" sz="2200"/>
              <a:t>1 </a:t>
            </a:r>
            <a:r>
              <a:rPr sz="2200"/>
              <a:t>)</a:t>
            </a:r>
          </a:p>
          <a:p>
            <a:pPr marL="666750" indent="-209550">
              <a:tabLst>
                <a:tab pos="2235200" algn="l"/>
                <a:tab pos="2641600" algn="l"/>
                <a:tab pos="2654300" algn="l"/>
              </a:tabLst>
              <a:defRPr sz="2200"/>
            </a:pPr>
            <a:r>
              <a:t>Observation:</a:t>
            </a:r>
          </a:p>
          <a:p>
            <a:pPr lvl="1" marL="708039" indent="-108373">
              <a:buClr>
                <a:srgbClr val="000000"/>
              </a:buClr>
              <a:buSzTx/>
              <a:buFont typeface="Helvetica Neue"/>
              <a:buNone/>
              <a:tabLst>
                <a:tab pos="2235200" algn="l"/>
                <a:tab pos="2641600" algn="l"/>
                <a:tab pos="2654300" algn="l"/>
              </a:tabLst>
              <a:defRPr sz="2200"/>
            </a:pPr>
            <a:r>
              <a:t>Every string a can be transformed into a string b by at most m shuffle and shuffle exchange operations</a:t>
            </a:r>
          </a:p>
        </p:txBody>
      </p:sp>
      <p:pic>
        <p:nvPicPr>
          <p:cNvPr id="227" name="image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28177" y="4749800"/>
            <a:ext cx="3788552" cy="1849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age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41817" y="2260600"/>
            <a:ext cx="3854028" cy="2006600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Shape 229"/>
          <p:cNvSpPr/>
          <p:nvPr/>
        </p:nvSpPr>
        <p:spPr>
          <a:xfrm>
            <a:off x="6918959" y="1673013"/>
            <a:ext cx="330200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7799" marR="57799" algn="ctr" defTabSz="1295400">
              <a:spcBef>
                <a:spcPts val="2300"/>
              </a:spcBef>
              <a:buClr>
                <a:srgbClr val="000000"/>
              </a:buClr>
              <a:buFont typeface="Arial"/>
              <a:defRPr b="1" sz="3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Shuffle</a:t>
            </a:r>
          </a:p>
        </p:txBody>
      </p:sp>
      <p:sp>
        <p:nvSpPr>
          <p:cNvPr id="230" name="Shape 230"/>
          <p:cNvSpPr/>
          <p:nvPr/>
        </p:nvSpPr>
        <p:spPr>
          <a:xfrm>
            <a:off x="6918959" y="4152900"/>
            <a:ext cx="3302001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7799" marR="57799" algn="ctr" defTabSz="1295400">
              <a:spcBef>
                <a:spcPts val="2300"/>
              </a:spcBef>
              <a:buClr>
                <a:srgbClr val="000000"/>
              </a:buClr>
              <a:buFont typeface="Arial"/>
              <a:defRPr b="1" sz="3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Exchange</a:t>
            </a:r>
          </a:p>
        </p:txBody>
      </p:sp>
      <p:pic>
        <p:nvPicPr>
          <p:cNvPr id="231" name="image.p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728177" y="7353300"/>
            <a:ext cx="3668890" cy="1907823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Shape 232"/>
          <p:cNvSpPr/>
          <p:nvPr/>
        </p:nvSpPr>
        <p:spPr>
          <a:xfrm>
            <a:off x="6261100" y="6820746"/>
            <a:ext cx="5219700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7799" marR="57799" algn="ctr" defTabSz="1295400">
              <a:spcBef>
                <a:spcPts val="2300"/>
              </a:spcBef>
              <a:buClr>
                <a:srgbClr val="000000"/>
              </a:buClr>
              <a:buFont typeface="Arial"/>
              <a:defRPr b="1" sz="3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Shuffle-Exchange</a:t>
            </a:r>
          </a:p>
        </p:txBody>
      </p:sp>
      <p:sp>
        <p:nvSpPr>
          <p:cNvPr id="233" name="Shape 233"/>
          <p:cNvSpPr/>
          <p:nvPr>
            <p:ph type="sldNum" sz="quarter" idx="2"/>
          </p:nvPr>
        </p:nvSpPr>
        <p:spPr>
          <a:xfrm>
            <a:off x="10831182" y="9409994"/>
            <a:ext cx="168090" cy="15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InhaltE2_300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74684" y="8274755"/>
            <a:ext cx="1630117" cy="970845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Shape 236"/>
          <p:cNvSpPr/>
          <p:nvPr/>
        </p:nvSpPr>
        <p:spPr>
          <a:xfrm>
            <a:off x="0" y="1702364"/>
            <a:ext cx="11315983" cy="2259"/>
          </a:xfrm>
          <a:prstGeom prst="line">
            <a:avLst/>
          </a:prstGeom>
          <a:ln w="28575">
            <a:solidFill>
              <a:srgbClr val="CBCBCC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237" name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6693" y="243840"/>
            <a:ext cx="1231901" cy="1214685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hape 2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Magic Trick</a:t>
            </a:r>
          </a:p>
        </p:txBody>
      </p:sp>
      <p:sp>
        <p:nvSpPr>
          <p:cNvPr id="239" name="Shape 239"/>
          <p:cNvSpPr/>
          <p:nvPr>
            <p:ph type="body" sz="half" idx="1"/>
          </p:nvPr>
        </p:nvSpPr>
        <p:spPr>
          <a:xfrm>
            <a:off x="482741" y="2351193"/>
            <a:ext cx="5854701" cy="5054601"/>
          </a:xfrm>
          <a:prstGeom prst="rect">
            <a:avLst/>
          </a:prstGeom>
        </p:spPr>
        <p:txBody>
          <a:bodyPr/>
          <a:lstStyle/>
          <a:p>
            <a:pPr marL="666750" indent="-209550">
              <a:tabLst>
                <a:tab pos="1409700" algn="l"/>
                <a:tab pos="2235200" algn="l"/>
                <a:tab pos="2641600" algn="l"/>
                <a:tab pos="2654300" algn="l"/>
              </a:tabLst>
              <a:defRPr sz="2200"/>
            </a:pPr>
            <a:r>
              <a:t>Observation</a:t>
            </a:r>
          </a:p>
          <a:p>
            <a:pPr lvl="1" marL="708039" indent="-108373">
              <a:buClr>
                <a:srgbClr val="000000"/>
              </a:buClr>
              <a:buSzTx/>
              <a:buFont typeface="Helvetica Neue"/>
              <a:buNone/>
              <a:tabLst>
                <a:tab pos="2235200" algn="l"/>
                <a:tab pos="2641600" algn="l"/>
                <a:tab pos="2654300" algn="l"/>
              </a:tabLst>
              <a:defRPr sz="2200"/>
            </a:pPr>
            <a:r>
              <a:t>Every string a can be transformed into a string b by at most m shuffle and shuffle exchange operations </a:t>
            </a:r>
            <a:r>
              <a:t>Beispiel:</a:t>
            </a:r>
          </a:p>
          <a:p>
            <a:pPr marL="57799" indent="0">
              <a:buClr>
                <a:srgbClr val="000000"/>
              </a:buClr>
              <a:buSzTx/>
              <a:buNone/>
              <a:tabLst>
                <a:tab pos="1409700" algn="l"/>
                <a:tab pos="2235200" algn="l"/>
                <a:tab pos="2641600" algn="l"/>
                <a:tab pos="2654300" algn="l"/>
              </a:tabLst>
            </a:pPr>
            <a:r>
              <a:rPr sz="2200"/>
              <a:t>From	0    1    1    1    0    1    1 </a:t>
            </a:r>
            <a:endParaRPr sz="2200"/>
          </a:p>
          <a:p>
            <a:pPr marL="57799" indent="0">
              <a:buClr>
                <a:srgbClr val="000000"/>
              </a:buClr>
              <a:buSzTx/>
              <a:buNone/>
              <a:tabLst>
                <a:tab pos="1409700" algn="l"/>
                <a:tab pos="2235200" algn="l"/>
                <a:tab pos="2641600" algn="l"/>
                <a:tab pos="2654300" algn="l"/>
              </a:tabLst>
            </a:pPr>
            <a:r>
              <a:rPr sz="2200"/>
              <a:t>to 	1    0    0    1    1    1    1</a:t>
            </a:r>
            <a:endParaRPr sz="2200"/>
          </a:p>
          <a:p>
            <a:pPr marL="57799" indent="0">
              <a:buClr>
                <a:srgbClr val="000000"/>
              </a:buClr>
              <a:buSzTx/>
              <a:buNone/>
              <a:tabLst>
                <a:tab pos="1409700" algn="l"/>
                <a:tab pos="2235200" algn="l"/>
                <a:tab pos="2641600" algn="l"/>
                <a:tab pos="2654300" algn="l"/>
              </a:tabLst>
            </a:pPr>
            <a:r>
              <a:rPr sz="2200"/>
              <a:t>via	</a:t>
            </a:r>
            <a:r>
              <a:rPr sz="2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SE SE SE</a:t>
            </a:r>
            <a:r>
              <a:rPr sz="2200"/>
              <a:t> S   </a:t>
            </a:r>
            <a:r>
              <a:rPr sz="2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SE</a:t>
            </a:r>
            <a:r>
              <a:rPr sz="2200"/>
              <a:t>   S   S</a:t>
            </a:r>
            <a:endParaRPr sz="2200"/>
          </a:p>
          <a:p>
            <a:pPr marL="57799" indent="0">
              <a:buClr>
                <a:srgbClr val="000000"/>
              </a:buClr>
              <a:buSzTx/>
              <a:buNone/>
              <a:tabLst>
                <a:tab pos="1409700" algn="l"/>
                <a:tab pos="2235200" algn="l"/>
                <a:tab pos="2641600" algn="l"/>
                <a:tab pos="2654300" algn="l"/>
              </a:tabLst>
              <a:defRPr sz="2200"/>
            </a:pPr>
            <a:r>
              <a:t>		</a:t>
            </a:r>
            <a:r>
              <a:t>operations</a:t>
            </a:r>
          </a:p>
        </p:txBody>
      </p:sp>
      <p:sp>
        <p:nvSpPr>
          <p:cNvPr id="240" name="Shape 240"/>
          <p:cNvSpPr/>
          <p:nvPr/>
        </p:nvSpPr>
        <p:spPr>
          <a:xfrm>
            <a:off x="10294056" y="3057877"/>
            <a:ext cx="124460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7799" marR="57799" algn="ctr" defTabSz="1295400">
              <a:spcBef>
                <a:spcPts val="2300"/>
              </a:spcBef>
              <a:buClr>
                <a:srgbClr val="FF2600"/>
              </a:buClr>
              <a:buFont typeface="Arial"/>
              <a:defRPr b="1" sz="3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SE</a:t>
            </a:r>
          </a:p>
        </p:txBody>
      </p:sp>
      <p:pic>
        <p:nvPicPr>
          <p:cNvPr id="241" name="image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82740" y="1800013"/>
            <a:ext cx="3700498" cy="7572587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Shape 242"/>
          <p:cNvSpPr/>
          <p:nvPr/>
        </p:nvSpPr>
        <p:spPr>
          <a:xfrm>
            <a:off x="10294056" y="4166446"/>
            <a:ext cx="1244601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7799" marR="57799" algn="ctr" defTabSz="1295400">
              <a:spcBef>
                <a:spcPts val="2300"/>
              </a:spcBef>
              <a:buClr>
                <a:srgbClr val="FF2600"/>
              </a:buClr>
              <a:buFont typeface="Arial"/>
              <a:defRPr b="1" sz="3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SE</a:t>
            </a:r>
          </a:p>
        </p:txBody>
      </p:sp>
      <p:sp>
        <p:nvSpPr>
          <p:cNvPr id="243" name="Shape 243"/>
          <p:cNvSpPr/>
          <p:nvPr/>
        </p:nvSpPr>
        <p:spPr>
          <a:xfrm>
            <a:off x="10316633" y="5156200"/>
            <a:ext cx="1244601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7799" marR="57799" algn="ctr" defTabSz="1295400">
              <a:spcBef>
                <a:spcPts val="2300"/>
              </a:spcBef>
              <a:buClr>
                <a:srgbClr val="000000"/>
              </a:buClr>
              <a:buFont typeface="Arial"/>
              <a:defRPr b="1" sz="3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</a:t>
            </a:r>
          </a:p>
        </p:txBody>
      </p:sp>
      <p:sp>
        <p:nvSpPr>
          <p:cNvPr id="244" name="Shape 244"/>
          <p:cNvSpPr/>
          <p:nvPr/>
        </p:nvSpPr>
        <p:spPr>
          <a:xfrm>
            <a:off x="10278251" y="7112000"/>
            <a:ext cx="1244601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7799" marR="57799" algn="ctr" defTabSz="1295400">
              <a:spcBef>
                <a:spcPts val="2300"/>
              </a:spcBef>
              <a:buClr>
                <a:srgbClr val="000000"/>
              </a:buClr>
              <a:buFont typeface="Arial"/>
              <a:defRPr b="1" sz="3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</a:t>
            </a:r>
          </a:p>
        </p:txBody>
      </p:sp>
      <p:sp>
        <p:nvSpPr>
          <p:cNvPr id="245" name="Shape 245"/>
          <p:cNvSpPr/>
          <p:nvPr/>
        </p:nvSpPr>
        <p:spPr>
          <a:xfrm>
            <a:off x="10316633" y="8089900"/>
            <a:ext cx="1244601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7799" marR="57799" algn="ctr" defTabSz="1295400">
              <a:spcBef>
                <a:spcPts val="2300"/>
              </a:spcBef>
              <a:buClr>
                <a:srgbClr val="000000"/>
              </a:buClr>
              <a:buFont typeface="Arial"/>
              <a:defRPr b="1" sz="3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</a:t>
            </a:r>
          </a:p>
        </p:txBody>
      </p:sp>
      <p:sp>
        <p:nvSpPr>
          <p:cNvPr id="246" name="Shape 246"/>
          <p:cNvSpPr/>
          <p:nvPr/>
        </p:nvSpPr>
        <p:spPr>
          <a:xfrm>
            <a:off x="10294056" y="6134100"/>
            <a:ext cx="1244601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7799" marR="57799" algn="ctr" defTabSz="1295400">
              <a:spcBef>
                <a:spcPts val="2300"/>
              </a:spcBef>
              <a:buClr>
                <a:srgbClr val="FF2600"/>
              </a:buClr>
              <a:buFont typeface="Arial"/>
              <a:defRPr b="1" sz="3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SE</a:t>
            </a:r>
          </a:p>
        </p:txBody>
      </p:sp>
      <p:sp>
        <p:nvSpPr>
          <p:cNvPr id="247" name="Shape 247"/>
          <p:cNvSpPr/>
          <p:nvPr/>
        </p:nvSpPr>
        <p:spPr>
          <a:xfrm>
            <a:off x="10316633" y="2133600"/>
            <a:ext cx="1244601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7799" marR="57799" algn="ctr" defTabSz="1295400">
              <a:spcBef>
                <a:spcPts val="2300"/>
              </a:spcBef>
              <a:buClr>
                <a:srgbClr val="FF2600"/>
              </a:buClr>
              <a:buFont typeface="Arial"/>
              <a:defRPr b="1" sz="3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SE</a:t>
            </a:r>
          </a:p>
        </p:txBody>
      </p:sp>
      <p:sp>
        <p:nvSpPr>
          <p:cNvPr id="248" name="Shape 248"/>
          <p:cNvSpPr/>
          <p:nvPr>
            <p:ph type="sldNum" sz="quarter" idx="2"/>
          </p:nvPr>
        </p:nvSpPr>
        <p:spPr>
          <a:xfrm>
            <a:off x="10831182" y="9409994"/>
            <a:ext cx="168090" cy="15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InhaltE2_300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74684" y="8274755"/>
            <a:ext cx="1630117" cy="970845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hape 251"/>
          <p:cNvSpPr/>
          <p:nvPr/>
        </p:nvSpPr>
        <p:spPr>
          <a:xfrm>
            <a:off x="0" y="1702364"/>
            <a:ext cx="11315983" cy="2259"/>
          </a:xfrm>
          <a:prstGeom prst="line">
            <a:avLst/>
          </a:prstGeom>
          <a:ln w="28575">
            <a:solidFill>
              <a:srgbClr val="CBCBCC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252" name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6693" y="243840"/>
            <a:ext cx="1231901" cy="1214685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Shape 2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De Bruijn Graph</a:t>
            </a:r>
          </a:p>
        </p:txBody>
      </p:sp>
      <p:sp>
        <p:nvSpPr>
          <p:cNvPr id="254" name="Shape 254"/>
          <p:cNvSpPr/>
          <p:nvPr>
            <p:ph type="body" sz="half" idx="1"/>
          </p:nvPr>
        </p:nvSpPr>
        <p:spPr>
          <a:xfrm>
            <a:off x="662657" y="1948462"/>
            <a:ext cx="6756401" cy="6972301"/>
          </a:xfrm>
          <a:prstGeom prst="rect">
            <a:avLst/>
          </a:prstGeom>
        </p:spPr>
        <p:txBody>
          <a:bodyPr/>
          <a:lstStyle/>
          <a:p>
            <a:pPr marL="768095" indent="-329184" defTabSz="1243583">
              <a:spcBef>
                <a:spcPts val="1000"/>
              </a:spcBef>
              <a:defRPr sz="3455"/>
            </a:pPr>
            <a:r>
              <a:t>A De Bruijn graph consists of n=2m nodes,</a:t>
            </a:r>
          </a:p>
          <a:p>
            <a:pPr lvl="1" marL="1112955" indent="-235131" defTabSz="1243583">
              <a:spcBef>
                <a:spcPts val="1000"/>
              </a:spcBef>
              <a:defRPr sz="2880"/>
            </a:pPr>
            <a:r>
              <a:t>each representing an m digit binary strings</a:t>
            </a:r>
          </a:p>
          <a:p>
            <a:pPr marL="768095" indent="-329184" defTabSz="1243583">
              <a:spcBef>
                <a:spcPts val="1000"/>
              </a:spcBef>
              <a:defRPr sz="3455"/>
            </a:pPr>
            <a:r>
              <a:t>Every node has two outgoing edges</a:t>
            </a:r>
          </a:p>
          <a:p>
            <a:pPr lvl="1" marL="1112955" indent="-235131" defTabSz="1243583">
              <a:spcBef>
                <a:spcPts val="1000"/>
              </a:spcBef>
              <a:defRPr sz="2880"/>
            </a:pPr>
            <a:r>
              <a:t>(u,shuffle(u))</a:t>
            </a:r>
          </a:p>
          <a:p>
            <a:pPr lvl="1" marL="1112955" indent="-235131" defTabSz="1243583">
              <a:spcBef>
                <a:spcPts val="1000"/>
              </a:spcBef>
              <a:defRPr sz="2880"/>
            </a:pPr>
            <a:r>
              <a:t>(u, SE(u))</a:t>
            </a:r>
          </a:p>
          <a:p>
            <a:pPr marL="768095" indent="-329184" defTabSz="1243583">
              <a:spcBef>
                <a:spcPts val="1000"/>
              </a:spcBef>
              <a:defRPr sz="3455"/>
            </a:pPr>
            <a:r>
              <a:t>Lemma</a:t>
            </a:r>
          </a:p>
          <a:p>
            <a:pPr lvl="1" marL="1112955" indent="-235131" defTabSz="1243583">
              <a:spcBef>
                <a:spcPts val="1000"/>
              </a:spcBef>
              <a:defRPr sz="2880"/>
            </a:pPr>
            <a:r>
              <a:t>The De Bruijn graph has degree 2 and diameter log n</a:t>
            </a:r>
          </a:p>
          <a:p>
            <a:pPr marL="768095" indent="-329184" defTabSz="1243583">
              <a:spcBef>
                <a:spcPts val="1000"/>
              </a:spcBef>
              <a:defRPr sz="3455"/>
            </a:pPr>
            <a:r>
              <a:t>Koorde = Ring + DeBruijn-Graph</a:t>
            </a:r>
          </a:p>
        </p:txBody>
      </p:sp>
      <p:pic>
        <p:nvPicPr>
          <p:cNvPr id="255" name="image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76729" y="1686560"/>
            <a:ext cx="3606801" cy="6705601"/>
          </a:xfrm>
          <a:prstGeom prst="rect">
            <a:avLst/>
          </a:prstGeom>
        </p:spPr>
      </p:pic>
      <p:sp>
        <p:nvSpPr>
          <p:cNvPr id="256" name="Shape 256"/>
          <p:cNvSpPr/>
          <p:nvPr>
            <p:ph type="sldNum" sz="quarter" idx="2"/>
          </p:nvPr>
        </p:nvSpPr>
        <p:spPr>
          <a:xfrm>
            <a:off x="10831182" y="9409994"/>
            <a:ext cx="168090" cy="15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InhaltE2_300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74684" y="8274755"/>
            <a:ext cx="1630117" cy="970845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Shape 259"/>
          <p:cNvSpPr/>
          <p:nvPr/>
        </p:nvSpPr>
        <p:spPr>
          <a:xfrm>
            <a:off x="0" y="1702364"/>
            <a:ext cx="11315983" cy="2259"/>
          </a:xfrm>
          <a:prstGeom prst="line">
            <a:avLst/>
          </a:prstGeom>
          <a:ln w="28575">
            <a:solidFill>
              <a:srgbClr val="CBCBCC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260" name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6693" y="243840"/>
            <a:ext cx="1231901" cy="1214685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hape 2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Koorde = Ring + DeBruijn-Graph</a:t>
            </a:r>
          </a:p>
        </p:txBody>
      </p:sp>
      <p:sp>
        <p:nvSpPr>
          <p:cNvPr id="262" name="Shape 2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1627" indent="-280987">
              <a:buClr>
                <a:srgbClr val="000000"/>
              </a:buClr>
              <a:buChar char=""/>
            </a:pPr>
            <a:r>
              <a:t>Consider</a:t>
            </a:r>
            <a:r>
              <a:t> </a:t>
            </a:r>
            <a:r>
              <a:t>r</a:t>
            </a:r>
            <a:r>
              <a:t>ing </a:t>
            </a:r>
            <a:r>
              <a:t>with </a:t>
            </a:r>
            <a:r>
              <a:t>2</a:t>
            </a:r>
            <a:r>
              <a:rPr baseline="31000"/>
              <a:t>m</a:t>
            </a:r>
            <a:r>
              <a:t> </a:t>
            </a:r>
            <a:r>
              <a:t>nodes</a:t>
            </a:r>
            <a:r>
              <a:t> </a:t>
            </a:r>
            <a:r>
              <a:t>and De Bruijn edges</a:t>
            </a:r>
          </a:p>
        </p:txBody>
      </p:sp>
      <p:pic>
        <p:nvPicPr>
          <p:cNvPr id="263" name="image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36713" y="3060700"/>
            <a:ext cx="6324601" cy="6438901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Shape 264"/>
          <p:cNvSpPr/>
          <p:nvPr>
            <p:ph type="sldNum" sz="quarter" idx="2"/>
          </p:nvPr>
        </p:nvSpPr>
        <p:spPr>
          <a:xfrm>
            <a:off x="10831182" y="9409994"/>
            <a:ext cx="168090" cy="15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InhaltE2_300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74684" y="8274755"/>
            <a:ext cx="1630117" cy="970845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Shape 267"/>
          <p:cNvSpPr/>
          <p:nvPr/>
        </p:nvSpPr>
        <p:spPr>
          <a:xfrm>
            <a:off x="0" y="1702364"/>
            <a:ext cx="11315983" cy="2259"/>
          </a:xfrm>
          <a:prstGeom prst="line">
            <a:avLst/>
          </a:prstGeom>
          <a:ln w="28575">
            <a:solidFill>
              <a:srgbClr val="CBCBCC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268" name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6693" y="243840"/>
            <a:ext cx="1231901" cy="1214685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hape 2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Koorde = Ring + DeBruijn-Graph</a:t>
            </a:r>
          </a:p>
        </p:txBody>
      </p:sp>
      <p:sp>
        <p:nvSpPr>
          <p:cNvPr id="270" name="Shape 270"/>
          <p:cNvSpPr/>
          <p:nvPr>
            <p:ph type="body" sz="half" idx="1"/>
          </p:nvPr>
        </p:nvSpPr>
        <p:spPr>
          <a:xfrm>
            <a:off x="662657" y="1948462"/>
            <a:ext cx="5613401" cy="6972301"/>
          </a:xfrm>
          <a:prstGeom prst="rect">
            <a:avLst/>
          </a:prstGeom>
        </p:spPr>
        <p:txBody>
          <a:bodyPr/>
          <a:lstStyle/>
          <a:p>
            <a:pPr marL="800100"/>
            <a:r>
              <a:t>Note</a:t>
            </a:r>
          </a:p>
          <a:p>
            <a:pPr lvl="1" marL="1159328" indent="-244928"/>
            <a:r>
              <a:t>shuffle(s</a:t>
            </a:r>
            <a:r>
              <a:rPr baseline="-5999"/>
              <a:t>1</a:t>
            </a:r>
            <a:r>
              <a:t>, s</a:t>
            </a:r>
            <a:r>
              <a:rPr baseline="-5999"/>
              <a:t>2</a:t>
            </a:r>
            <a:r>
              <a:t>,..., s</a:t>
            </a:r>
            <a:r>
              <a:rPr baseline="-5999"/>
              <a:t>m</a:t>
            </a:r>
            <a:r>
              <a:t>) = (s</a:t>
            </a:r>
            <a:r>
              <a:rPr baseline="-5999"/>
              <a:t>2</a:t>
            </a:r>
            <a:r>
              <a:t>,..., s</a:t>
            </a:r>
            <a:r>
              <a:rPr baseline="-5999"/>
              <a:t>m</a:t>
            </a:r>
            <a:r>
              <a:t>,s</a:t>
            </a:r>
            <a:r>
              <a:rPr baseline="-5999"/>
              <a:t>1</a:t>
            </a:r>
            <a:r>
              <a:t>)</a:t>
            </a:r>
          </a:p>
          <a:p>
            <a:pPr lvl="2" marL="1638300" indent="-266700"/>
            <a:r>
              <a:t>shuffle (x) = </a:t>
            </a:r>
            <a:br/>
            <a:r>
              <a:t>(x div 2</a:t>
            </a:r>
            <a:r>
              <a:rPr baseline="31999"/>
              <a:t>m-1</a:t>
            </a:r>
            <a:r>
              <a:t>)+(2x) mod 2</a:t>
            </a:r>
            <a:r>
              <a:rPr baseline="31999"/>
              <a:t>m</a:t>
            </a:r>
            <a:r>
              <a:t> </a:t>
            </a:r>
          </a:p>
          <a:p>
            <a:pPr lvl="1" marL="1159328" indent="-244928"/>
            <a:r>
              <a:t>SE(S) = (s</a:t>
            </a:r>
            <a:r>
              <a:rPr baseline="-5999"/>
              <a:t>2</a:t>
            </a:r>
            <a:r>
              <a:t>,s</a:t>
            </a:r>
            <a:r>
              <a:rPr baseline="-5999"/>
              <a:t>3</a:t>
            </a:r>
            <a:r>
              <a:t>,..., s</a:t>
            </a:r>
            <a:r>
              <a:rPr baseline="-5999"/>
              <a:t>m</a:t>
            </a:r>
            <a:r>
              <a:t>, ¬ s</a:t>
            </a:r>
            <a:r>
              <a:rPr baseline="-5999"/>
              <a:t>1</a:t>
            </a:r>
            <a:r>
              <a:t> )</a:t>
            </a:r>
          </a:p>
          <a:p>
            <a:pPr lvl="2" marL="1638300" indent="-266700"/>
            <a:r>
              <a:t>SE(x) = </a:t>
            </a:r>
            <a:br/>
            <a:r>
              <a:t>1-(x div 2</a:t>
            </a:r>
            <a:r>
              <a:rPr baseline="31999"/>
              <a:t>m-1</a:t>
            </a:r>
            <a:r>
              <a:t>)+(2x) mod 2</a:t>
            </a:r>
            <a:r>
              <a:rPr baseline="31999"/>
              <a:t>m</a:t>
            </a:r>
            <a:r>
              <a:t> </a:t>
            </a:r>
          </a:p>
          <a:p>
            <a:pPr lvl="1" marL="1159328" indent="-244928"/>
            <a:r>
              <a:t>Hence: Then neighbors of x are</a:t>
            </a:r>
          </a:p>
          <a:p>
            <a:pPr lvl="2" marL="1638300" indent="-266700"/>
            <a:r>
              <a:t>2x mod 2</a:t>
            </a:r>
            <a:r>
              <a:rPr baseline="31999"/>
              <a:t>m</a:t>
            </a:r>
            <a:r>
              <a:t> and</a:t>
            </a:r>
          </a:p>
          <a:p>
            <a:pPr lvl="2" marL="1638300" indent="-266700"/>
            <a:r>
              <a:t>2x+1 mod 2</a:t>
            </a:r>
            <a:r>
              <a:rPr baseline="31999"/>
              <a:t>m</a:t>
            </a:r>
          </a:p>
        </p:txBody>
      </p:sp>
      <p:pic>
        <p:nvPicPr>
          <p:cNvPr id="271" name="image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15289" y="2226168"/>
            <a:ext cx="5861192" cy="6121401"/>
          </a:xfrm>
          <a:prstGeom prst="rect">
            <a:avLst/>
          </a:prstGeom>
        </p:spPr>
      </p:pic>
      <p:sp>
        <p:nvSpPr>
          <p:cNvPr id="272" name="Shape 272"/>
          <p:cNvSpPr/>
          <p:nvPr>
            <p:ph type="sldNum" sz="quarter" idx="2"/>
          </p:nvPr>
        </p:nvSpPr>
        <p:spPr>
          <a:xfrm>
            <a:off x="10831182" y="9409994"/>
            <a:ext cx="168090" cy="15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InhaltE2_300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74684" y="8274755"/>
            <a:ext cx="1630117" cy="970845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Shape 275"/>
          <p:cNvSpPr/>
          <p:nvPr/>
        </p:nvSpPr>
        <p:spPr>
          <a:xfrm>
            <a:off x="0" y="1702364"/>
            <a:ext cx="11315983" cy="2259"/>
          </a:xfrm>
          <a:prstGeom prst="line">
            <a:avLst/>
          </a:prstGeom>
          <a:ln w="28575">
            <a:solidFill>
              <a:srgbClr val="CBCBCC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276" name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6693" y="243840"/>
            <a:ext cx="1231901" cy="1214685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Shape 2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Virtual DeBruijn Nodes</a:t>
            </a:r>
          </a:p>
        </p:txBody>
      </p:sp>
      <p:sp>
        <p:nvSpPr>
          <p:cNvPr id="278" name="Shape 278"/>
          <p:cNvSpPr/>
          <p:nvPr>
            <p:ph type="body" sz="half" idx="1"/>
          </p:nvPr>
        </p:nvSpPr>
        <p:spPr>
          <a:xfrm>
            <a:off x="662657" y="1948462"/>
            <a:ext cx="4914901" cy="6972301"/>
          </a:xfrm>
          <a:prstGeom prst="rect">
            <a:avLst/>
          </a:prstGeom>
        </p:spPr>
        <p:txBody>
          <a:bodyPr/>
          <a:lstStyle/>
          <a:p>
            <a:pPr marL="592073" indent="-253745" defTabSz="958596">
              <a:spcBef>
                <a:spcPts val="800"/>
              </a:spcBef>
              <a:defRPr sz="2664"/>
            </a:pPr>
            <a:r>
              <a:t>To avoid collisions we choose </a:t>
            </a:r>
          </a:p>
          <a:p>
            <a:pPr lvl="1" marL="857903" indent="-181247" defTabSz="958596">
              <a:spcBef>
                <a:spcPts val="800"/>
              </a:spcBef>
              <a:defRPr sz="2220"/>
            </a:pPr>
            <a:r>
              <a:t>m &gt; (2+c) log (n)</a:t>
            </a:r>
          </a:p>
          <a:p>
            <a:pPr marL="592073" indent="-253745" defTabSz="958596">
              <a:spcBef>
                <a:spcPts val="800"/>
              </a:spcBef>
              <a:defRPr sz="2664"/>
            </a:pPr>
            <a:r>
              <a:t>Then the probability of two peers colliding is at most n</a:t>
            </a:r>
            <a:r>
              <a:rPr baseline="31999"/>
              <a:t>-c</a:t>
            </a:r>
            <a:r>
              <a:t> </a:t>
            </a:r>
          </a:p>
          <a:p>
            <a:pPr marL="592073" indent="-253745" defTabSz="958596">
              <a:spcBef>
                <a:spcPts val="800"/>
              </a:spcBef>
              <a:defRPr sz="2664"/>
            </a:pPr>
            <a:r>
              <a:t>But then we have much mor nodes in the graph than peers in the network</a:t>
            </a:r>
          </a:p>
          <a:p>
            <a:pPr marL="592073" indent="-253745" defTabSz="958596">
              <a:spcBef>
                <a:spcPts val="800"/>
              </a:spcBef>
              <a:defRPr sz="2664"/>
            </a:pPr>
            <a:r>
              <a:t>Solution</a:t>
            </a:r>
          </a:p>
          <a:p>
            <a:pPr lvl="1" marL="857903" indent="-181247" defTabSz="958596">
              <a:spcBef>
                <a:spcPts val="800"/>
              </a:spcBef>
              <a:defRPr sz="2220"/>
            </a:pPr>
            <a:r>
              <a:t>Every peer manages all  DeBruijn nodes between his position and his successor on the ring</a:t>
            </a:r>
          </a:p>
          <a:p>
            <a:pPr lvl="1" marL="857903" indent="-181247" defTabSz="958596">
              <a:spcBef>
                <a:spcPts val="800"/>
              </a:spcBef>
              <a:defRPr sz="2220"/>
            </a:pPr>
            <a:r>
              <a:t>only for incoming edges</a:t>
            </a:r>
          </a:p>
          <a:p>
            <a:pPr lvl="1" marL="857903" indent="-181247" defTabSz="958596">
              <a:spcBef>
                <a:spcPts val="800"/>
              </a:spcBef>
              <a:defRPr sz="2220"/>
            </a:pPr>
            <a:r>
              <a:t>outgoing edges are considered only from the peer‘s poisition on the ring</a:t>
            </a:r>
          </a:p>
        </p:txBody>
      </p:sp>
      <p:sp>
        <p:nvSpPr>
          <p:cNvPr id="279" name="Shape 279"/>
          <p:cNvSpPr/>
          <p:nvPr>
            <p:ph type="sldNum" sz="quarter" idx="2"/>
          </p:nvPr>
        </p:nvSpPr>
        <p:spPr>
          <a:xfrm>
            <a:off x="10831182" y="9409994"/>
            <a:ext cx="168090" cy="15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80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70600" y="1930400"/>
            <a:ext cx="6527800" cy="69977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InhaltE2_300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74684" y="8274755"/>
            <a:ext cx="1630117" cy="970845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Shape 283"/>
          <p:cNvSpPr/>
          <p:nvPr/>
        </p:nvSpPr>
        <p:spPr>
          <a:xfrm>
            <a:off x="0" y="1702364"/>
            <a:ext cx="11315983" cy="2259"/>
          </a:xfrm>
          <a:prstGeom prst="line">
            <a:avLst/>
          </a:prstGeom>
          <a:ln w="28575">
            <a:solidFill>
              <a:srgbClr val="CBCBCC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284" name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6693" y="243840"/>
            <a:ext cx="1231901" cy="1214685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Shape 2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Properties of Koorde</a:t>
            </a:r>
          </a:p>
        </p:txBody>
      </p:sp>
      <p:sp>
        <p:nvSpPr>
          <p:cNvPr id="286" name="Shape 28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00100"/>
            <a:r>
              <a:t>Theorem</a:t>
            </a:r>
          </a:p>
          <a:p>
            <a:pPr lvl="1" marL="1159328" indent="-244928"/>
            <a:r>
              <a:t>Every node has four pointers</a:t>
            </a:r>
          </a:p>
          <a:p>
            <a:pPr lvl="1" marL="1159328" indent="-244928"/>
            <a:r>
              <a:t>Every node has at most O(log n) incoming pointers w.h.p.</a:t>
            </a:r>
          </a:p>
          <a:p>
            <a:pPr lvl="1" marL="1159328" indent="-244928"/>
            <a:r>
              <a:t>The diameter is O(log n) w.h.p.</a:t>
            </a:r>
          </a:p>
          <a:p>
            <a:pPr lvl="1" marL="1159328" indent="-244928"/>
            <a:r>
              <a:t>Lookup  can be performed in time O(log n) w.h.p.</a:t>
            </a:r>
          </a:p>
          <a:p>
            <a:pPr lvl="1" marL="1159328" indent="-244928"/>
          </a:p>
          <a:p>
            <a:pPr marL="800100"/>
            <a:r>
              <a:t>But:</a:t>
            </a:r>
          </a:p>
          <a:p>
            <a:pPr lvl="1" marL="1159328" indent="-244928"/>
            <a:r>
              <a:t>Connectivity of the network is very low.</a:t>
            </a:r>
          </a:p>
        </p:txBody>
      </p:sp>
      <p:sp>
        <p:nvSpPr>
          <p:cNvPr id="287" name="Shape 287"/>
          <p:cNvSpPr/>
          <p:nvPr>
            <p:ph type="sldNum" sz="quarter" idx="2"/>
          </p:nvPr>
        </p:nvSpPr>
        <p:spPr>
          <a:xfrm>
            <a:off x="10831182" y="9409994"/>
            <a:ext cx="168090" cy="15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InhaltE2_300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74684" y="8274755"/>
            <a:ext cx="1630117" cy="970845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Shape 290"/>
          <p:cNvSpPr/>
          <p:nvPr/>
        </p:nvSpPr>
        <p:spPr>
          <a:xfrm>
            <a:off x="0" y="1702364"/>
            <a:ext cx="11315983" cy="2259"/>
          </a:xfrm>
          <a:prstGeom prst="line">
            <a:avLst/>
          </a:prstGeom>
          <a:ln w="28575">
            <a:solidFill>
              <a:srgbClr val="CBCBCC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291" name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6693" y="243840"/>
            <a:ext cx="1231901" cy="1214685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Shape 2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Properties of Koorde</a:t>
            </a:r>
          </a:p>
        </p:txBody>
      </p:sp>
      <p:sp>
        <p:nvSpPr>
          <p:cNvPr id="293" name="Shape 293"/>
          <p:cNvSpPr/>
          <p:nvPr>
            <p:ph type="body" sz="half" idx="1"/>
          </p:nvPr>
        </p:nvSpPr>
        <p:spPr>
          <a:xfrm>
            <a:off x="662657" y="1948462"/>
            <a:ext cx="5930901" cy="6972301"/>
          </a:xfrm>
          <a:prstGeom prst="rect">
            <a:avLst/>
          </a:prstGeom>
        </p:spPr>
        <p:txBody>
          <a:bodyPr/>
          <a:lstStyle/>
          <a:p>
            <a:pPr marL="665988" indent="-245363" defTabSz="1191768">
              <a:spcBef>
                <a:spcPts val="1000"/>
              </a:spcBef>
              <a:defRPr sz="2576"/>
            </a:pPr>
            <a:r>
              <a:t>Theorem</a:t>
            </a:r>
          </a:p>
          <a:p>
            <a:pPr lvl="1" marL="1051560" indent="-210311" defTabSz="1191768">
              <a:spcBef>
                <a:spcPts val="1000"/>
              </a:spcBef>
              <a:defRPr sz="2576"/>
            </a:pPr>
            <a:r>
              <a:t>1. Every node has four pointers</a:t>
            </a:r>
          </a:p>
          <a:p>
            <a:pPr lvl="1" marL="1051560" indent="-210311" defTabSz="1191768">
              <a:spcBef>
                <a:spcPts val="1000"/>
              </a:spcBef>
              <a:defRPr sz="2576"/>
            </a:pPr>
            <a:r>
              <a:t>2. Every node has at most O(log n) incoming pointers w.h.p.</a:t>
            </a:r>
          </a:p>
          <a:p>
            <a:pPr marL="665988" indent="-245363" defTabSz="1191768">
              <a:spcBef>
                <a:spcPts val="1000"/>
              </a:spcBef>
              <a:defRPr sz="2576"/>
            </a:pPr>
            <a:r>
              <a:t>Proof:</a:t>
            </a:r>
          </a:p>
          <a:p>
            <a:pPr lvl="1" marL="1051560" indent="-210311" defTabSz="1191768">
              <a:spcBef>
                <a:spcPts val="1000"/>
              </a:spcBef>
              <a:defRPr sz="2576"/>
            </a:pPr>
            <a:r>
              <a:t>1. follows from the definition of the DeBruijn graph and the observation that only non-virtual nodes have outgoing edges</a:t>
            </a:r>
          </a:p>
          <a:p>
            <a:pPr lvl="1" marL="1066582" indent="-225334" defTabSz="1191768">
              <a:spcBef>
                <a:spcPts val="1000"/>
              </a:spcBef>
              <a:defRPr sz="2760"/>
            </a:pPr>
            <a:r>
              <a:t>2. The distance between two peers is at most c (log n)/n 2</a:t>
            </a:r>
            <a:r>
              <a:rPr baseline="31999"/>
              <a:t>m</a:t>
            </a:r>
            <a:r>
              <a:t> with high probability</a:t>
            </a:r>
          </a:p>
          <a:p>
            <a:pPr lvl="1" marL="1066582" indent="-225334" defTabSz="1191768">
              <a:spcBef>
                <a:spcPts val="1000"/>
              </a:spcBef>
              <a:defRPr sz="2760"/>
            </a:pPr>
            <a:r>
              <a:t>The number of nodes pointing to this distance is therefore at most c (log n)  with high probability</a:t>
            </a:r>
          </a:p>
        </p:txBody>
      </p:sp>
      <p:sp>
        <p:nvSpPr>
          <p:cNvPr id="294" name="Shape 294"/>
          <p:cNvSpPr/>
          <p:nvPr>
            <p:ph type="sldNum" sz="quarter" idx="2"/>
          </p:nvPr>
        </p:nvSpPr>
        <p:spPr>
          <a:xfrm>
            <a:off x="10831182" y="9409994"/>
            <a:ext cx="168090" cy="15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95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84900" y="2108200"/>
            <a:ext cx="6527800" cy="69977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InhaltE2_300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74684" y="8274755"/>
            <a:ext cx="1630117" cy="970845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Shape 298"/>
          <p:cNvSpPr/>
          <p:nvPr/>
        </p:nvSpPr>
        <p:spPr>
          <a:xfrm>
            <a:off x="0" y="1702364"/>
            <a:ext cx="11315983" cy="2259"/>
          </a:xfrm>
          <a:prstGeom prst="line">
            <a:avLst/>
          </a:prstGeom>
          <a:ln w="28575">
            <a:solidFill>
              <a:srgbClr val="CBCBCC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299" name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6693" y="243840"/>
            <a:ext cx="1231901" cy="1214685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Shape 3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Properties of Koorde</a:t>
            </a:r>
          </a:p>
        </p:txBody>
      </p:sp>
      <p:sp>
        <p:nvSpPr>
          <p:cNvPr id="301" name="Shape 30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00100"/>
            <a:r>
              <a:t>Theorem</a:t>
            </a:r>
          </a:p>
          <a:p>
            <a:pPr lvl="1" marL="1159328" indent="-244928"/>
            <a:r>
              <a:t>The diameter is O(log n) w.h.p.</a:t>
            </a:r>
          </a:p>
          <a:p>
            <a:pPr lvl="1" marL="1159328" indent="-244928"/>
            <a:r>
              <a:t>Lookup  can be performed in time O(log n) w.h.p.</a:t>
            </a:r>
          </a:p>
          <a:p>
            <a:pPr marL="800100"/>
            <a:r>
              <a:t>Proof sketch:</a:t>
            </a:r>
          </a:p>
          <a:p>
            <a:pPr lvl="1" marL="1159328" indent="-244928"/>
            <a:r>
              <a:t>The minimal distance of two peers is at least n</a:t>
            </a:r>
            <a:r>
              <a:rPr baseline="31999"/>
              <a:t>-c</a:t>
            </a:r>
            <a:r>
              <a:t> 2</a:t>
            </a:r>
            <a:r>
              <a:rPr baseline="31999"/>
              <a:t>m </a:t>
            </a:r>
            <a:r>
              <a:t>w.h.p.</a:t>
            </a:r>
          </a:p>
          <a:p>
            <a:pPr lvl="1" marL="1159328" indent="-244928"/>
            <a:r>
              <a:t>Therefore use only the c log n most significant bits in the routing</a:t>
            </a:r>
          </a:p>
          <a:p>
            <a:pPr lvl="2" marL="1638300" indent="-266700"/>
            <a:r>
              <a:t>since the prefix guarantees that one end in the responsibility area of a peer</a:t>
            </a:r>
          </a:p>
          <a:p>
            <a:pPr lvl="1" marL="1159328" indent="-244928"/>
            <a:r>
              <a:t>Follow the routing algorithm on the De-Bruijn-graph until one ends in the responsibility area of a peer</a:t>
            </a:r>
          </a:p>
        </p:txBody>
      </p:sp>
      <p:sp>
        <p:nvSpPr>
          <p:cNvPr id="302" name="Shape 302"/>
          <p:cNvSpPr/>
          <p:nvPr>
            <p:ph type="sldNum" sz="quarter" idx="2"/>
          </p:nvPr>
        </p:nvSpPr>
        <p:spPr>
          <a:xfrm>
            <a:off x="10831182" y="9409994"/>
            <a:ext cx="168090" cy="15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nhaltE2_300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74684" y="8274755"/>
            <a:ext cx="1630117" cy="970845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/>
        </p:nvSpPr>
        <p:spPr>
          <a:xfrm>
            <a:off x="0" y="1702364"/>
            <a:ext cx="11315983" cy="2259"/>
          </a:xfrm>
          <a:prstGeom prst="line">
            <a:avLst/>
          </a:prstGeom>
          <a:ln w="28575">
            <a:solidFill>
              <a:srgbClr val="CBCBCC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82" name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6693" y="243840"/>
            <a:ext cx="1231901" cy="1214685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R="109240" defTabSz="1088136">
              <a:defRPr sz="4200"/>
            </a:lvl1pPr>
          </a:lstStyle>
          <a:p>
            <a:pPr/>
            <a:r>
              <a:t>Are there P2P-Netzwerke with constant out-degree and diameter log n?</a:t>
            </a:r>
          </a:p>
        </p:txBody>
      </p:sp>
      <p:sp>
        <p:nvSpPr>
          <p:cNvPr id="84" name="Shape 8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00100"/>
            <a:r>
              <a:t>CAN</a:t>
            </a:r>
          </a:p>
          <a:p>
            <a:pPr lvl="1" marL="1159328" indent="-244928"/>
            <a:r>
              <a:t>degree: 4</a:t>
            </a:r>
          </a:p>
          <a:p>
            <a:pPr lvl="1" marL="1159328" indent="-244928"/>
            <a:r>
              <a:t>diameter: n</a:t>
            </a:r>
            <a:r>
              <a:rPr baseline="31999"/>
              <a:t>1/2</a:t>
            </a:r>
            <a:endParaRPr baseline="31999"/>
          </a:p>
          <a:p>
            <a:pPr marL="800100"/>
            <a:r>
              <a:t>Can we reach diameter O(log n) with constant degree?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xfrm>
            <a:off x="10831182" y="9409994"/>
            <a:ext cx="168090" cy="15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InhaltE2_300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74684" y="8274755"/>
            <a:ext cx="1630117" cy="970845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Shape 305"/>
          <p:cNvSpPr/>
          <p:nvPr/>
        </p:nvSpPr>
        <p:spPr>
          <a:xfrm>
            <a:off x="0" y="1702364"/>
            <a:ext cx="11315983" cy="2259"/>
          </a:xfrm>
          <a:prstGeom prst="line">
            <a:avLst/>
          </a:prstGeom>
          <a:ln w="28575">
            <a:solidFill>
              <a:srgbClr val="CBCBCC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306" name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6693" y="243840"/>
            <a:ext cx="1231901" cy="1214685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Shape 30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Degree k-DeBruijn-Graph</a:t>
            </a:r>
          </a:p>
        </p:txBody>
      </p:sp>
      <p:sp>
        <p:nvSpPr>
          <p:cNvPr id="308" name="Shape 308"/>
          <p:cNvSpPr/>
          <p:nvPr>
            <p:ph type="body" sz="half" idx="1"/>
          </p:nvPr>
        </p:nvSpPr>
        <p:spPr>
          <a:xfrm>
            <a:off x="662657" y="1948462"/>
            <a:ext cx="5600701" cy="6972301"/>
          </a:xfrm>
          <a:prstGeom prst="rect">
            <a:avLst/>
          </a:prstGeom>
        </p:spPr>
        <p:txBody>
          <a:bodyPr/>
          <a:lstStyle/>
          <a:p>
            <a:pPr marL="776097" indent="-332613" defTabSz="1256538">
              <a:spcBef>
                <a:spcPts val="1000"/>
              </a:spcBef>
              <a:defRPr sz="3492"/>
            </a:pPr>
            <a:r>
              <a:t>Consider alphabet using k letters, e.g. k = 3</a:t>
            </a:r>
          </a:p>
          <a:p>
            <a:pPr marL="776097" indent="-332613" defTabSz="1256538">
              <a:spcBef>
                <a:spcPts val="1000"/>
              </a:spcBef>
              <a:defRPr sz="3492"/>
            </a:pPr>
            <a:r>
              <a:t>Now, every k-DeBruijn-node has successors</a:t>
            </a:r>
          </a:p>
          <a:p>
            <a:pPr lvl="1" marL="1124548" indent="-237580" defTabSz="1256538">
              <a:spcBef>
                <a:spcPts val="1000"/>
              </a:spcBef>
              <a:defRPr sz="2910"/>
            </a:pPr>
            <a:r>
              <a:t>(kx mod km)</a:t>
            </a:r>
          </a:p>
          <a:p>
            <a:pPr lvl="1" marL="1124548" indent="-237580" defTabSz="1256538">
              <a:spcBef>
                <a:spcPts val="1000"/>
              </a:spcBef>
              <a:defRPr sz="2910"/>
            </a:pPr>
            <a:r>
              <a:t>(kx +1 mod km)</a:t>
            </a:r>
          </a:p>
          <a:p>
            <a:pPr lvl="1" marL="1124548" indent="-237580" defTabSz="1256538">
              <a:spcBef>
                <a:spcPts val="1000"/>
              </a:spcBef>
              <a:defRPr sz="2910"/>
            </a:pPr>
            <a:r>
              <a:t>(kx+2 mod km)</a:t>
            </a:r>
          </a:p>
          <a:p>
            <a:pPr lvl="1" marL="1124548" indent="-237580" defTabSz="1256538">
              <a:spcBef>
                <a:spcPts val="1000"/>
              </a:spcBef>
              <a:defRPr sz="2910"/>
            </a:pPr>
            <a:r>
              <a:t> ... (kx+k-1 mod km) </a:t>
            </a:r>
          </a:p>
          <a:p>
            <a:pPr marL="776097" indent="-332613" defTabSz="1256538">
              <a:spcBef>
                <a:spcPts val="1000"/>
              </a:spcBef>
              <a:defRPr sz="3492"/>
            </a:pPr>
            <a:r>
              <a:t>Diameter is reduced to</a:t>
            </a:r>
          </a:p>
          <a:p>
            <a:pPr lvl="1" marL="1124548" indent="-237580" defTabSz="1256538">
              <a:spcBef>
                <a:spcPts val="1000"/>
              </a:spcBef>
              <a:defRPr sz="2910"/>
            </a:pPr>
            <a:r>
              <a:t>(log m)/(log k)</a:t>
            </a:r>
          </a:p>
          <a:p>
            <a:pPr marL="776097" indent="-332613" defTabSz="1256538">
              <a:spcBef>
                <a:spcPts val="1000"/>
              </a:spcBef>
              <a:defRPr sz="3492"/>
            </a:pPr>
            <a:r>
              <a:t>Graph connectivity is increased to k</a:t>
            </a:r>
          </a:p>
        </p:txBody>
      </p:sp>
      <p:pic>
        <p:nvPicPr>
          <p:cNvPr id="309" name="image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15289" y="2598702"/>
            <a:ext cx="5861192" cy="5375770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Shape 310"/>
          <p:cNvSpPr/>
          <p:nvPr>
            <p:ph type="sldNum" sz="quarter" idx="2"/>
          </p:nvPr>
        </p:nvSpPr>
        <p:spPr>
          <a:xfrm>
            <a:off x="10831182" y="9409994"/>
            <a:ext cx="168090" cy="15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InhaltE2_300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74684" y="8274755"/>
            <a:ext cx="1630117" cy="970845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Shape 313"/>
          <p:cNvSpPr/>
          <p:nvPr/>
        </p:nvSpPr>
        <p:spPr>
          <a:xfrm>
            <a:off x="0" y="1702364"/>
            <a:ext cx="11315983" cy="2259"/>
          </a:xfrm>
          <a:prstGeom prst="line">
            <a:avLst/>
          </a:prstGeom>
          <a:ln w="28575">
            <a:solidFill>
              <a:srgbClr val="CBCBCC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314" name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6693" y="243840"/>
            <a:ext cx="1231901" cy="1214685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Shape 3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k-Koorde</a:t>
            </a:r>
          </a:p>
        </p:txBody>
      </p:sp>
      <p:sp>
        <p:nvSpPr>
          <p:cNvPr id="316" name="Shape 316"/>
          <p:cNvSpPr/>
          <p:nvPr>
            <p:ph type="body" sz="half" idx="1"/>
          </p:nvPr>
        </p:nvSpPr>
        <p:spPr>
          <a:xfrm>
            <a:off x="662657" y="1948462"/>
            <a:ext cx="5410201" cy="6972301"/>
          </a:xfrm>
          <a:prstGeom prst="rect">
            <a:avLst/>
          </a:prstGeom>
        </p:spPr>
        <p:txBody>
          <a:bodyPr/>
          <a:lstStyle/>
          <a:p>
            <a:pPr marL="781050" indent="-323850">
              <a:defRPr sz="3400"/>
            </a:pPr>
            <a:r>
              <a:t>Straight-forward generalization of Koorde</a:t>
            </a:r>
          </a:p>
          <a:p>
            <a:pPr lvl="1" marL="1143000" indent="-228600">
              <a:defRPr sz="2800"/>
            </a:pPr>
            <a:r>
              <a:t>by using k-DeBruijn graphs</a:t>
            </a:r>
          </a:p>
          <a:p>
            <a:pPr marL="781050" indent="-323850">
              <a:defRPr sz="3400"/>
            </a:pPr>
            <a:r>
              <a:t>Improves lookup time and messages to</a:t>
            </a:r>
            <a:br/>
            <a:r>
              <a:t>O((log n)/(log k)) steps</a:t>
            </a:r>
          </a:p>
        </p:txBody>
      </p:sp>
      <p:pic>
        <p:nvPicPr>
          <p:cNvPr id="317" name="image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15289" y="2153920"/>
            <a:ext cx="5861192" cy="6265334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Shape 318"/>
          <p:cNvSpPr/>
          <p:nvPr>
            <p:ph type="sldNum" sz="quarter" idx="2"/>
          </p:nvPr>
        </p:nvSpPr>
        <p:spPr>
          <a:xfrm>
            <a:off x="10831182" y="9409994"/>
            <a:ext cx="168090" cy="15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TitelE2_300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030524"/>
            <a:ext cx="13004800" cy="132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3786" y="392853"/>
            <a:ext cx="1356926" cy="1341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image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73300" y="392853"/>
            <a:ext cx="1341121" cy="1341121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Shape 323"/>
          <p:cNvSpPr/>
          <p:nvPr>
            <p:ph type="title"/>
          </p:nvPr>
        </p:nvSpPr>
        <p:spPr>
          <a:xfrm>
            <a:off x="1029493" y="2264965"/>
            <a:ext cx="10934701" cy="1943101"/>
          </a:xfrm>
          <a:prstGeom prst="rect">
            <a:avLst/>
          </a:prstGeom>
        </p:spPr>
        <p:txBody>
          <a:bodyPr/>
          <a:lstStyle/>
          <a:p>
            <a:pPr>
              <a:defRPr sz="5200"/>
            </a:pPr>
            <a:r>
              <a:t>Peer-to-Peer Networks</a:t>
            </a:r>
          </a:p>
          <a:p>
            <a:pPr>
              <a:defRPr sz="4000"/>
            </a:pPr>
            <a:r>
              <a:t>07 Degree Optimal Networks</a:t>
            </a:r>
          </a:p>
        </p:txBody>
      </p:sp>
      <p:sp>
        <p:nvSpPr>
          <p:cNvPr id="324" name="Shape 324"/>
          <p:cNvSpPr/>
          <p:nvPr>
            <p:ph type="body" sz="quarter" idx="1"/>
          </p:nvPr>
        </p:nvSpPr>
        <p:spPr>
          <a:xfrm>
            <a:off x="1050329" y="4555331"/>
            <a:ext cx="7315201" cy="1943101"/>
          </a:xfrm>
          <a:prstGeom prst="rect">
            <a:avLst/>
          </a:prstGeom>
        </p:spPr>
        <p:txBody>
          <a:bodyPr/>
          <a:lstStyle/>
          <a:p>
            <a:pPr marL="0" indent="0" defTabSz="914400">
              <a:lnSpc>
                <a:spcPct val="90000"/>
              </a:lnSpc>
              <a:spcBef>
                <a:spcPts val="600"/>
              </a:spcBef>
              <a:buSzTx/>
              <a:buNone/>
              <a:defRPr sz="3200"/>
            </a:pPr>
            <a:r>
              <a:t>Christian Schindelhauer</a:t>
            </a:r>
          </a:p>
          <a:p>
            <a:pPr marL="0" indent="0" defTabSz="914400">
              <a:lnSpc>
                <a:spcPct val="90000"/>
              </a:lnSpc>
              <a:spcBef>
                <a:spcPts val="600"/>
              </a:spcBef>
              <a:buSzTx/>
              <a:buNone/>
              <a:defRPr sz="2800"/>
            </a:pPr>
            <a:r>
              <a:t>Technical Faculty</a:t>
            </a:r>
          </a:p>
          <a:p>
            <a:pPr marL="0" indent="0" defTabSz="914400">
              <a:lnSpc>
                <a:spcPct val="90000"/>
              </a:lnSpc>
              <a:spcBef>
                <a:spcPts val="600"/>
              </a:spcBef>
              <a:buSzTx/>
              <a:buNone/>
              <a:defRPr sz="2800"/>
            </a:pPr>
            <a:r>
              <a:t>Computer-Networks and Telematics</a:t>
            </a:r>
          </a:p>
          <a:p>
            <a:pPr marL="0" indent="0" defTabSz="914400">
              <a:lnSpc>
                <a:spcPct val="90000"/>
              </a:lnSpc>
              <a:spcBef>
                <a:spcPts val="600"/>
              </a:spcBef>
              <a:buSzTx/>
              <a:buNone/>
              <a:defRPr sz="2800"/>
            </a:pPr>
            <a:r>
              <a:t>University of Freiburg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nhaltE2_300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74684" y="8274755"/>
            <a:ext cx="1630117" cy="970845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hape 88"/>
          <p:cNvSpPr/>
          <p:nvPr/>
        </p:nvSpPr>
        <p:spPr>
          <a:xfrm>
            <a:off x="0" y="1702364"/>
            <a:ext cx="11315983" cy="2259"/>
          </a:xfrm>
          <a:prstGeom prst="line">
            <a:avLst/>
          </a:prstGeom>
          <a:ln w="28575">
            <a:solidFill>
              <a:srgbClr val="CBCBCC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89" name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6693" y="243840"/>
            <a:ext cx="1231901" cy="1214685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Degree Optimal Networks</a:t>
            </a:r>
          </a:p>
        </p:txBody>
      </p:sp>
      <p:sp>
        <p:nvSpPr>
          <p:cNvPr id="91" name="Shape 9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8732" indent="-270933" algn="ctr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Tx/>
              <a:buFont typeface="Helvetica Neue"/>
              <a:buNone/>
              <a:tabLst>
                <a:tab pos="1676400" algn="ctr"/>
                <a:tab pos="5892800" algn="ctr"/>
                <a:tab pos="10096500" algn="ctr"/>
                <a:tab pos="10452100" algn="l"/>
              </a:tabLst>
              <a:defRPr sz="5000">
                <a:effectLst>
                  <a:outerShdw sx="100000" sy="100000" kx="0" ky="0" algn="b" rotWithShape="0" blurRad="12700" dist="25400" dir="2700000">
                    <a:srgbClr val="CBCBCB"/>
                  </a:outerShdw>
                </a:effectLst>
              </a:defRPr>
            </a:pPr>
          </a:p>
          <a:p>
            <a:pPr marL="328732" indent="-270933" algn="ctr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Tx/>
              <a:buFont typeface="Helvetica Neue"/>
              <a:buNone/>
              <a:tabLst>
                <a:tab pos="1676400" algn="ctr"/>
                <a:tab pos="5892800" algn="ctr"/>
                <a:tab pos="10096500" algn="ctr"/>
                <a:tab pos="10452100" algn="l"/>
              </a:tabLst>
              <a:defRPr sz="9200">
                <a:latin typeface="+mn-lt"/>
                <a:ea typeface="+mn-ea"/>
                <a:cs typeface="+mn-cs"/>
                <a:sym typeface="Helvetica Neue"/>
              </a:defRPr>
            </a:pPr>
          </a:p>
          <a:p>
            <a:pPr marL="328732" indent="-270933" algn="ctr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Tx/>
              <a:buFont typeface="Helvetica Neue"/>
              <a:buNone/>
              <a:tabLst>
                <a:tab pos="1676400" algn="ctr"/>
                <a:tab pos="5892800" algn="ctr"/>
                <a:tab pos="10096500" algn="ctr"/>
                <a:tab pos="10452100" algn="l"/>
              </a:tabLst>
              <a:defRPr sz="6100">
                <a:latin typeface="+mn-lt"/>
                <a:ea typeface="+mn-ea"/>
                <a:cs typeface="+mn-cs"/>
                <a:sym typeface="Helvetica Neue"/>
              </a:defRPr>
            </a:pPr>
            <a:r>
              <a:t>Distance Halving</a:t>
            </a:r>
          </a:p>
          <a:p>
            <a:pPr marL="328732" indent="-270933" algn="ctr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Tx/>
              <a:buFont typeface="Helvetica Neue"/>
              <a:buNone/>
              <a:tabLst>
                <a:tab pos="1676400" algn="ctr"/>
                <a:tab pos="5892800" algn="ctr"/>
                <a:tab pos="10096500" algn="ctr"/>
                <a:tab pos="10452100" algn="l"/>
              </a:tabLst>
              <a:defRPr sz="5000">
                <a:latin typeface="+mn-lt"/>
                <a:ea typeface="+mn-ea"/>
                <a:cs typeface="+mn-cs"/>
                <a:sym typeface="Helvetica Neue"/>
              </a:defRPr>
            </a:pPr>
          </a:p>
          <a:p>
            <a:pPr marL="328732" indent="-270933" algn="ctr">
              <a:lnSpc>
                <a:spcPct val="90000"/>
              </a:lnSpc>
              <a:spcBef>
                <a:spcPts val="2400"/>
              </a:spcBef>
              <a:buClr>
                <a:srgbClr val="000000"/>
              </a:buClr>
              <a:buSzTx/>
              <a:buFont typeface="Helvetica Neue"/>
              <a:buNone/>
              <a:tabLst>
                <a:tab pos="1676400" algn="ctr"/>
                <a:tab pos="5892800" algn="ctr"/>
                <a:tab pos="10096500" algn="ctr"/>
                <a:tab pos="10452100" algn="l"/>
              </a:tabLst>
              <a:defRPr sz="3800">
                <a:latin typeface="+mn-lt"/>
                <a:ea typeface="+mn-ea"/>
                <a:cs typeface="+mn-cs"/>
                <a:sym typeface="Helvetica Neue"/>
              </a:defRPr>
            </a:pPr>
            <a:r>
              <a:t>Moni Naor, 	Udi Wieder</a:t>
            </a:r>
          </a:p>
          <a:p>
            <a:pPr marL="328732" indent="-270933" algn="ctr">
              <a:lnSpc>
                <a:spcPct val="70000"/>
              </a:lnSpc>
              <a:spcBef>
                <a:spcPts val="2400"/>
              </a:spcBef>
              <a:buClr>
                <a:srgbClr val="000000"/>
              </a:buClr>
              <a:buSzTx/>
              <a:buFont typeface="Helvetica Neue"/>
              <a:buNone/>
              <a:tabLst>
                <a:tab pos="1676400" algn="ctr"/>
                <a:tab pos="5892800" algn="ctr"/>
                <a:tab pos="10096500" algn="ctr"/>
                <a:tab pos="10452100" algn="l"/>
              </a:tabLst>
              <a:defRPr sz="3800">
                <a:latin typeface="+mn-lt"/>
                <a:ea typeface="+mn-ea"/>
                <a:cs typeface="+mn-cs"/>
                <a:sym typeface="Helvetica Neue"/>
              </a:defRPr>
            </a:pPr>
            <a:r>
              <a:t>2003</a:t>
            </a:r>
          </a:p>
        </p:txBody>
      </p:sp>
      <p:sp>
        <p:nvSpPr>
          <p:cNvPr id="92" name="Shape 92"/>
          <p:cNvSpPr/>
          <p:nvPr>
            <p:ph type="sldNum" sz="quarter" idx="2"/>
          </p:nvPr>
        </p:nvSpPr>
        <p:spPr>
          <a:xfrm>
            <a:off x="10831182" y="9409994"/>
            <a:ext cx="168090" cy="15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nhaltE2_300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74684" y="8274755"/>
            <a:ext cx="1630117" cy="970845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0" y="1702364"/>
            <a:ext cx="11315983" cy="2259"/>
          </a:xfrm>
          <a:prstGeom prst="line">
            <a:avLst/>
          </a:prstGeom>
          <a:ln w="28575">
            <a:solidFill>
              <a:srgbClr val="CBCBCC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96" name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6693" y="243840"/>
            <a:ext cx="1231901" cy="1214685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Continuous Graphs</a:t>
            </a:r>
          </a:p>
        </p:txBody>
      </p:sp>
      <p:sp>
        <p:nvSpPr>
          <p:cNvPr id="98" name="Shape 98"/>
          <p:cNvSpPr/>
          <p:nvPr>
            <p:ph type="body" sz="half" idx="1"/>
          </p:nvPr>
        </p:nvSpPr>
        <p:spPr>
          <a:xfrm>
            <a:off x="662657" y="1948462"/>
            <a:ext cx="5676901" cy="6972301"/>
          </a:xfrm>
          <a:prstGeom prst="rect">
            <a:avLst/>
          </a:prstGeom>
        </p:spPr>
        <p:txBody>
          <a:bodyPr/>
          <a:lstStyle/>
          <a:p>
            <a:pPr marL="800100"/>
            <a:r>
              <a:t>are infinite graphs with continuous node sets and edge sets</a:t>
            </a:r>
          </a:p>
          <a:p>
            <a:pPr marL="800100"/>
          </a:p>
          <a:p>
            <a:pPr marL="800100"/>
            <a:r>
              <a:t>The underlying graph</a:t>
            </a:r>
          </a:p>
          <a:p>
            <a:pPr lvl="1" marL="1159328" indent="-244928"/>
            <a:r>
              <a:t>x ∈ [0,1)</a:t>
            </a:r>
          </a:p>
          <a:p>
            <a:pPr lvl="1" marL="1159328" indent="-244928"/>
            <a:r>
              <a:t>Edges:</a:t>
            </a:r>
          </a:p>
          <a:p>
            <a:pPr lvl="2" marL="1638300" indent="-266700"/>
            <a:r>
              <a:t>(x,x/2), </a:t>
            </a:r>
            <a:r>
              <a:rPr i="1"/>
              <a:t>left</a:t>
            </a:r>
            <a:r>
              <a:t> edges</a:t>
            </a:r>
          </a:p>
          <a:p>
            <a:pPr lvl="2" marL="1638300" indent="-266700"/>
            <a:r>
              <a:t>(x,1+x/2), </a:t>
            </a:r>
            <a:r>
              <a:rPr i="1"/>
              <a:t>right </a:t>
            </a:r>
            <a:r>
              <a:t>edges</a:t>
            </a:r>
          </a:p>
          <a:p>
            <a:pPr lvl="1" marL="1159328" indent="-244928"/>
            <a:r>
              <a:t>plus revers edges.</a:t>
            </a:r>
          </a:p>
          <a:p>
            <a:pPr lvl="2" marL="1638300" indent="-266700"/>
            <a:r>
              <a:t>(x/2,x)</a:t>
            </a:r>
          </a:p>
          <a:p>
            <a:pPr lvl="2" marL="1638300" indent="-266700"/>
            <a:r>
              <a:t>(1+x/2,x)</a:t>
            </a:r>
          </a:p>
        </p:txBody>
      </p:sp>
      <p:pic>
        <p:nvPicPr>
          <p:cNvPr id="99" name="image.jp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15289" y="3352800"/>
            <a:ext cx="5861192" cy="3869832"/>
          </a:xfrm>
          <a:prstGeom prst="rect">
            <a:avLst/>
          </a:prstGeom>
        </p:spPr>
      </p:pic>
      <p:sp>
        <p:nvSpPr>
          <p:cNvPr id="100" name="Shape 100"/>
          <p:cNvSpPr/>
          <p:nvPr>
            <p:ph type="sldNum" sz="quarter" idx="2"/>
          </p:nvPr>
        </p:nvSpPr>
        <p:spPr>
          <a:xfrm>
            <a:off x="10831182" y="9409994"/>
            <a:ext cx="168090" cy="15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nhaltE2_300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74684" y="8274755"/>
            <a:ext cx="1630117" cy="970845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hape 103"/>
          <p:cNvSpPr/>
          <p:nvPr/>
        </p:nvSpPr>
        <p:spPr>
          <a:xfrm>
            <a:off x="0" y="1702364"/>
            <a:ext cx="11315983" cy="2259"/>
          </a:xfrm>
          <a:prstGeom prst="line">
            <a:avLst/>
          </a:prstGeom>
          <a:ln w="28575">
            <a:solidFill>
              <a:srgbClr val="CBCBCC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104" name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6693" y="243840"/>
            <a:ext cx="1231901" cy="1214685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hape 10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R="109240" defTabSz="1088136">
              <a:defRPr sz="4200"/>
            </a:lvl1pPr>
          </a:lstStyle>
          <a:p>
            <a:pPr/>
            <a:r>
              <a:t>The Transition from Continuous to Discrete Graphs</a:t>
            </a:r>
          </a:p>
        </p:txBody>
      </p:sp>
      <p:sp>
        <p:nvSpPr>
          <p:cNvPr id="106" name="Shape 106"/>
          <p:cNvSpPr/>
          <p:nvPr>
            <p:ph type="body" sz="half" idx="1"/>
          </p:nvPr>
        </p:nvSpPr>
        <p:spPr>
          <a:xfrm>
            <a:off x="662657" y="1948462"/>
            <a:ext cx="5880101" cy="6972301"/>
          </a:xfrm>
          <a:prstGeom prst="rect">
            <a:avLst/>
          </a:prstGeom>
        </p:spPr>
        <p:txBody>
          <a:bodyPr/>
          <a:lstStyle/>
          <a:p>
            <a:pPr marL="576072" indent="-246888" defTabSz="932688">
              <a:spcBef>
                <a:spcPts val="700"/>
              </a:spcBef>
              <a:defRPr sz="2592"/>
            </a:pPr>
            <a:r>
              <a:t>Consider discrete intervals resulting from a partition of the continuous space </a:t>
            </a:r>
          </a:p>
          <a:p>
            <a:pPr marL="576072" indent="-246888" defTabSz="932688">
              <a:spcBef>
                <a:spcPts val="700"/>
              </a:spcBef>
              <a:defRPr sz="2592"/>
            </a:pPr>
            <a:r>
              <a:t>Insert edge between interval A and B  </a:t>
            </a:r>
          </a:p>
          <a:p>
            <a:pPr lvl="1" marL="834716" indent="-176348" defTabSz="932688">
              <a:spcBef>
                <a:spcPts val="700"/>
              </a:spcBef>
              <a:defRPr sz="2160"/>
            </a:pPr>
            <a:r>
              <a:t>if there exists x ∈ A and y ∈ B such that edge (x,y) exists in the continuous graph</a:t>
            </a:r>
          </a:p>
          <a:p>
            <a:pPr marL="576072" indent="-246888" defTabSz="932688">
              <a:spcBef>
                <a:spcPts val="700"/>
              </a:spcBef>
              <a:defRPr sz="2592"/>
            </a:pPr>
            <a:r>
              <a:t>Intervals result from successive partitioning (halving) of existing intervals</a:t>
            </a:r>
          </a:p>
          <a:p>
            <a:pPr marL="576072" indent="-246888" defTabSz="932688">
              <a:spcBef>
                <a:spcPts val="700"/>
              </a:spcBef>
              <a:defRPr sz="2592"/>
            </a:pPr>
            <a:r>
              <a:t>Therefore the degree is constant if</a:t>
            </a:r>
          </a:p>
          <a:p>
            <a:pPr lvl="1" marL="834716" indent="-176348" defTabSz="932688">
              <a:spcBef>
                <a:spcPts val="700"/>
              </a:spcBef>
              <a:defRPr sz="2160"/>
            </a:pPr>
            <a:r>
              <a:t>the ratio between the size of the largest and smallest interval is constant</a:t>
            </a:r>
          </a:p>
          <a:p>
            <a:pPr marL="576072" indent="-246888" defTabSz="932688">
              <a:spcBef>
                <a:spcPts val="700"/>
              </a:spcBef>
              <a:defRPr sz="2592"/>
            </a:pPr>
            <a:r>
              <a:t>This can be guarranteed by the principle of multiple choice</a:t>
            </a:r>
          </a:p>
          <a:p>
            <a:pPr lvl="1" marL="834716" indent="-176348" defTabSz="932688">
              <a:spcBef>
                <a:spcPts val="700"/>
              </a:spcBef>
              <a:defRPr sz="2160"/>
            </a:pPr>
            <a:r>
              <a:t>which we present later on</a:t>
            </a:r>
          </a:p>
        </p:txBody>
      </p:sp>
      <p:pic>
        <p:nvPicPr>
          <p:cNvPr id="107" name="image.jp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50382" y="1652693"/>
            <a:ext cx="4788748" cy="7270045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/>
          <p:nvPr>
            <p:ph type="sldNum" sz="quarter" idx="2"/>
          </p:nvPr>
        </p:nvSpPr>
        <p:spPr>
          <a:xfrm>
            <a:off x="10831182" y="9409994"/>
            <a:ext cx="168090" cy="15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InhaltE2_300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74684" y="8274755"/>
            <a:ext cx="1630117" cy="970845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hape 111"/>
          <p:cNvSpPr/>
          <p:nvPr/>
        </p:nvSpPr>
        <p:spPr>
          <a:xfrm>
            <a:off x="0" y="1702364"/>
            <a:ext cx="11315983" cy="2259"/>
          </a:xfrm>
          <a:prstGeom prst="line">
            <a:avLst/>
          </a:prstGeom>
          <a:ln w="28575">
            <a:solidFill>
              <a:srgbClr val="CBCBCC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112" name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6693" y="243840"/>
            <a:ext cx="1231901" cy="1214685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Principle of Multiple Choice</a:t>
            </a:r>
          </a:p>
        </p:txBody>
      </p:sp>
      <p:sp>
        <p:nvSpPr>
          <p:cNvPr id="114" name="Shape 11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1640" marR="57799" indent="-381000">
              <a:lnSpc>
                <a:spcPct val="120000"/>
              </a:lnSpc>
              <a:spcBef>
                <a:spcPts val="600"/>
              </a:spcBef>
              <a:buFont typeface="Lucida Grande"/>
              <a:buChar char="‣"/>
              <a:defRPr b="1" sz="2700">
                <a:latin typeface="+mn-lt"/>
                <a:ea typeface="+mn-ea"/>
                <a:cs typeface="+mn-cs"/>
                <a:sym typeface="Helvetica Neue"/>
              </a:defRPr>
            </a:pPr>
            <a:r>
              <a:t>Before inserted check c log n positions</a:t>
            </a:r>
          </a:p>
          <a:p>
            <a:pPr marL="421640" marR="57799" indent="-381000">
              <a:lnSpc>
                <a:spcPct val="120000"/>
              </a:lnSpc>
              <a:spcBef>
                <a:spcPts val="600"/>
              </a:spcBef>
              <a:buFont typeface="Lucida Grande"/>
              <a:buChar char="‣"/>
              <a:defRPr b="1" sz="2700">
                <a:latin typeface="+mn-lt"/>
                <a:ea typeface="+mn-ea"/>
                <a:cs typeface="+mn-cs"/>
                <a:sym typeface="Helvetica Neue"/>
              </a:defRPr>
            </a:pPr>
            <a:r>
              <a:t>For position p(j) check the distance a(j) between potential left and right neighbor</a:t>
            </a:r>
          </a:p>
          <a:p>
            <a:pPr marL="421640" marR="57799" indent="-381000">
              <a:lnSpc>
                <a:spcPct val="120000"/>
              </a:lnSpc>
              <a:spcBef>
                <a:spcPts val="600"/>
              </a:spcBef>
              <a:buFont typeface="Lucida Grande"/>
              <a:buChar char="‣"/>
              <a:defRPr b="1" sz="2700">
                <a:latin typeface="+mn-lt"/>
                <a:ea typeface="+mn-ea"/>
                <a:cs typeface="+mn-cs"/>
                <a:sym typeface="Helvetica Neue"/>
              </a:defRPr>
            </a:pPr>
            <a:r>
              <a:t>Insert element at position p(j) in the middle between left and right neighbor, where a(j) was the maximum choice</a:t>
            </a:r>
          </a:p>
          <a:p>
            <a:pPr marL="421640" marR="57799" indent="-381000">
              <a:lnSpc>
                <a:spcPct val="120000"/>
              </a:lnSpc>
              <a:spcBef>
                <a:spcPts val="600"/>
              </a:spcBef>
              <a:buFont typeface="Lucida Grande"/>
              <a:buChar char="‣"/>
              <a:defRPr b="1" sz="2700">
                <a:latin typeface="+mn-lt"/>
                <a:ea typeface="+mn-ea"/>
                <a:cs typeface="+mn-cs"/>
                <a:sym typeface="Helvetica Neue"/>
              </a:defRPr>
            </a:pPr>
            <a:r>
              <a:t>Lemma</a:t>
            </a:r>
          </a:p>
          <a:p>
            <a:pPr lvl="1" marL="802640" marR="57799" indent="-381000">
              <a:lnSpc>
                <a:spcPct val="120000"/>
              </a:lnSpc>
              <a:spcBef>
                <a:spcPts val="600"/>
              </a:spcBef>
              <a:buChar char="•"/>
              <a:defRPr sz="2700">
                <a:latin typeface="+mn-lt"/>
                <a:ea typeface="+mn-ea"/>
                <a:cs typeface="+mn-cs"/>
                <a:sym typeface="Helvetica Neue"/>
              </a:defRPr>
            </a:pPr>
            <a:r>
              <a:t>After inserting n elements with high probability only intervals of size 1/(2n), 1/n  und 2/n occur.</a:t>
            </a:r>
          </a:p>
        </p:txBody>
      </p:sp>
      <p:sp>
        <p:nvSpPr>
          <p:cNvPr id="115" name="Shape 115"/>
          <p:cNvSpPr/>
          <p:nvPr>
            <p:ph type="sldNum" sz="quarter" idx="2"/>
          </p:nvPr>
        </p:nvSpPr>
        <p:spPr>
          <a:xfrm>
            <a:off x="10831182" y="9409994"/>
            <a:ext cx="168090" cy="15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nhaltE2_300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74684" y="8274755"/>
            <a:ext cx="1630117" cy="970845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Shape 118"/>
          <p:cNvSpPr/>
          <p:nvPr/>
        </p:nvSpPr>
        <p:spPr>
          <a:xfrm>
            <a:off x="0" y="1702364"/>
            <a:ext cx="11315983" cy="2259"/>
          </a:xfrm>
          <a:prstGeom prst="line">
            <a:avLst/>
          </a:prstGeom>
          <a:ln w="28575">
            <a:solidFill>
              <a:srgbClr val="CBCBCC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119" name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6693" y="243840"/>
            <a:ext cx="1231901" cy="1214685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Proof of Lemma</a:t>
            </a:r>
          </a:p>
        </p:txBody>
      </p:sp>
      <p:sp>
        <p:nvSpPr>
          <p:cNvPr id="121" name="Shape 121"/>
          <p:cNvSpPr/>
          <p:nvPr>
            <p:ph type="body" idx="1"/>
          </p:nvPr>
        </p:nvSpPr>
        <p:spPr>
          <a:xfrm>
            <a:off x="1612900" y="2068266"/>
            <a:ext cx="9779000" cy="6108701"/>
          </a:xfrm>
          <a:prstGeom prst="rect">
            <a:avLst/>
          </a:prstGeom>
        </p:spPr>
        <p:txBody>
          <a:bodyPr/>
          <a:lstStyle/>
          <a:p>
            <a:pPr marL="545479" marR="57799" indent="-487680">
              <a:lnSpc>
                <a:spcPct val="120000"/>
              </a:lnSpc>
              <a:spcBef>
                <a:spcPts val="600"/>
              </a:spcBef>
              <a:buSzTx/>
              <a:buNone/>
              <a:defRPr b="1" sz="2800">
                <a:latin typeface="+mn-lt"/>
                <a:ea typeface="+mn-ea"/>
                <a:cs typeface="+mn-cs"/>
                <a:sym typeface="Helvetica Neue"/>
              </a:defRPr>
            </a:pPr>
            <a:r>
              <a:t>1st</a:t>
            </a:r>
            <a:r>
              <a:rPr b="0"/>
              <a:t> </a:t>
            </a:r>
            <a:r>
              <a:t>Part: With high probability there is no interval of size larger than 2/n</a:t>
            </a:r>
            <a:endParaRPr b="0"/>
          </a:p>
          <a:p>
            <a:pPr marL="545479" marR="57799" indent="-487680">
              <a:lnSpc>
                <a:spcPct val="120000"/>
              </a:lnSpc>
              <a:spcBef>
                <a:spcPts val="600"/>
              </a:spcBef>
              <a:buClrTx/>
              <a:buSzTx/>
              <a:buFontTx/>
              <a:buNone/>
              <a:defRPr sz="2800">
                <a:latin typeface="+mn-lt"/>
                <a:ea typeface="+mn-ea"/>
                <a:cs typeface="+mn-cs"/>
                <a:sym typeface="Helvetica Neue"/>
              </a:defRPr>
            </a:pPr>
            <a:r>
              <a:t>follows from this Lemma</a:t>
            </a:r>
          </a:p>
          <a:p>
            <a:pPr marL="545479" marR="57799" indent="-487680">
              <a:lnSpc>
                <a:spcPct val="120000"/>
              </a:lnSpc>
              <a:spcBef>
                <a:spcPts val="600"/>
              </a:spcBef>
              <a:buSzTx/>
              <a:buNone/>
              <a:defRPr b="1" sz="2800">
                <a:latin typeface="+mn-lt"/>
                <a:ea typeface="+mn-ea"/>
                <a:cs typeface="+mn-cs"/>
                <a:sym typeface="Helvetica Neue"/>
              </a:defRPr>
            </a:pPr>
            <a:r>
              <a:t>Lemma*</a:t>
            </a:r>
          </a:p>
          <a:p>
            <a:pPr marL="545479" marR="57799" indent="-487680">
              <a:lnSpc>
                <a:spcPct val="120000"/>
              </a:lnSpc>
              <a:spcBef>
                <a:spcPts val="600"/>
              </a:spcBef>
              <a:buClrTx/>
              <a:buSzTx/>
              <a:buFontTx/>
              <a:buNone/>
              <a:defRPr sz="2800">
                <a:latin typeface="+mn-lt"/>
                <a:ea typeface="+mn-ea"/>
                <a:cs typeface="+mn-cs"/>
                <a:sym typeface="Helvetica Neue"/>
              </a:defRPr>
            </a:pPr>
            <a:r>
              <a:t>	Let c/n be the largest interval. After inserting 2n/c peers all intervals are smaller than c/(2n) with high probability</a:t>
            </a:r>
          </a:p>
          <a:p>
            <a:pPr marL="545479" marR="57799" indent="-487680">
              <a:lnSpc>
                <a:spcPct val="120000"/>
              </a:lnSpc>
              <a:spcBef>
                <a:spcPts val="600"/>
              </a:spcBef>
              <a:buSzTx/>
              <a:buNone/>
              <a:defRPr b="1" sz="2800">
                <a:latin typeface="+mn-lt"/>
                <a:ea typeface="+mn-ea"/>
                <a:cs typeface="+mn-cs"/>
                <a:sym typeface="Helvetica Neue"/>
              </a:defRPr>
            </a:pPr>
            <a:r>
              <a:t>From applying this lemma for c=n/2,n/4, ...,4 the first lemma follows.</a:t>
            </a:r>
          </a:p>
          <a:p>
            <a:pPr marL="545479" marR="57799" indent="-487680">
              <a:lnSpc>
                <a:spcPct val="120000"/>
              </a:lnSpc>
              <a:spcBef>
                <a:spcPts val="600"/>
              </a:spcBef>
              <a:buSzTx/>
              <a:buNone/>
              <a:defRPr b="1" sz="2800">
                <a:latin typeface="+mn-lt"/>
                <a:ea typeface="+mn-ea"/>
                <a:cs typeface="+mn-cs"/>
                <a:sym typeface="Helvetica Neue"/>
              </a:defRPr>
            </a:pPr>
            <a:r>
              <a:t>	</a:t>
            </a:r>
          </a:p>
        </p:txBody>
      </p:sp>
      <p:sp>
        <p:nvSpPr>
          <p:cNvPr id="122" name="Shape 122"/>
          <p:cNvSpPr/>
          <p:nvPr>
            <p:ph type="sldNum" sz="quarter" idx="2"/>
          </p:nvPr>
        </p:nvSpPr>
        <p:spPr>
          <a:xfrm>
            <a:off x="10831182" y="9409994"/>
            <a:ext cx="168090" cy="15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nhaltE2_300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74684" y="8274755"/>
            <a:ext cx="1630117" cy="970845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0" y="1702364"/>
            <a:ext cx="11315983" cy="2259"/>
          </a:xfrm>
          <a:prstGeom prst="line">
            <a:avLst/>
          </a:prstGeom>
          <a:ln w="28575">
            <a:solidFill>
              <a:srgbClr val="CBCBCC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126" name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6693" y="243840"/>
            <a:ext cx="1231901" cy="1214685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Proof</a:t>
            </a:r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1640" marR="57799" indent="-381000">
              <a:lnSpc>
                <a:spcPct val="120000"/>
              </a:lnSpc>
              <a:spcBef>
                <a:spcPts val="600"/>
              </a:spcBef>
              <a:buFont typeface="Lucida Grande"/>
              <a:buChar char="‣"/>
              <a:defRPr b="1" sz="2700">
                <a:latin typeface="+mn-lt"/>
                <a:ea typeface="+mn-ea"/>
                <a:cs typeface="+mn-cs"/>
                <a:sym typeface="Helvetica Neue"/>
              </a:defRPr>
            </a:pPr>
            <a:r>
              <a:t>2nd part: No intervals smaller than 1/(2n) occur</a:t>
            </a:r>
          </a:p>
          <a:p>
            <a:pPr lvl="1" marL="802640" marR="57799" indent="-381000">
              <a:lnSpc>
                <a:spcPct val="120000"/>
              </a:lnSpc>
              <a:spcBef>
                <a:spcPts val="600"/>
              </a:spcBef>
              <a:buChar char="•"/>
              <a:defRPr sz="2700">
                <a:latin typeface="+mn-lt"/>
                <a:ea typeface="+mn-ea"/>
                <a:cs typeface="+mn-cs"/>
                <a:sym typeface="Helvetica Neue"/>
              </a:defRPr>
            </a:pPr>
            <a:r>
              <a:t>The overall length of intervals of size 1/(2n) before inserting is at most 1/2</a:t>
            </a:r>
          </a:p>
          <a:p>
            <a:pPr lvl="1" marL="802640" marR="57799" indent="-381000">
              <a:lnSpc>
                <a:spcPct val="120000"/>
              </a:lnSpc>
              <a:spcBef>
                <a:spcPts val="600"/>
              </a:spcBef>
              <a:buChar char="•"/>
              <a:defRPr sz="2700">
                <a:latin typeface="+mn-lt"/>
                <a:ea typeface="+mn-ea"/>
                <a:cs typeface="+mn-cs"/>
                <a:sym typeface="Helvetica Neue"/>
              </a:defRPr>
            </a:pPr>
            <a:r>
              <a:t>Such an area is hit with probability at most 1/2</a:t>
            </a:r>
          </a:p>
          <a:p>
            <a:pPr lvl="1" marL="802640" marR="57799" indent="-381000">
              <a:lnSpc>
                <a:spcPct val="120000"/>
              </a:lnSpc>
              <a:spcBef>
                <a:spcPts val="600"/>
              </a:spcBef>
              <a:buChar char="•"/>
              <a:defRPr sz="2700">
                <a:latin typeface="+mn-lt"/>
                <a:ea typeface="+mn-ea"/>
                <a:cs typeface="+mn-cs"/>
                <a:sym typeface="Helvetica Neue"/>
              </a:defRPr>
            </a:pPr>
            <a:r>
              <a:t>The probability to hit this area more than c log n times is at least</a:t>
            </a:r>
          </a:p>
          <a:p>
            <a:pPr marL="421640" marR="57799" indent="-381000">
              <a:lnSpc>
                <a:spcPct val="120000"/>
              </a:lnSpc>
              <a:spcBef>
                <a:spcPts val="600"/>
              </a:spcBef>
              <a:buFont typeface="Lucida Grande"/>
              <a:buChar char="‣"/>
              <a:defRPr b="1" sz="2700">
                <a:latin typeface="+mn-lt"/>
                <a:ea typeface="+mn-ea"/>
                <a:cs typeface="+mn-cs"/>
                <a:sym typeface="Helvetica Neue"/>
              </a:defRPr>
            </a:pPr>
          </a:p>
          <a:p>
            <a:pPr lvl="1" marL="802640" marR="57799" indent="-381000">
              <a:lnSpc>
                <a:spcPct val="120000"/>
              </a:lnSpc>
              <a:spcBef>
                <a:spcPts val="600"/>
              </a:spcBef>
              <a:buChar char="•"/>
              <a:defRPr sz="2700">
                <a:latin typeface="+mn-lt"/>
                <a:ea typeface="+mn-ea"/>
                <a:cs typeface="+mn-cs"/>
                <a:sym typeface="Helvetica Neue"/>
              </a:defRPr>
            </a:pPr>
            <a:r>
              <a:t>Then for c&gt;1 such an interval will not further be divided  with probability into an interval of size 1/(4m). </a:t>
            </a:r>
          </a:p>
        </p:txBody>
      </p:sp>
      <p:pic>
        <p:nvPicPr>
          <p:cNvPr id="129" name="image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19500" y="4745284"/>
            <a:ext cx="3479800" cy="517032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30"/>
          <p:cNvSpPr/>
          <p:nvPr>
            <p:ph type="sldNum" sz="quarter" idx="2"/>
          </p:nvPr>
        </p:nvSpPr>
        <p:spPr>
          <a:xfrm>
            <a:off x="10831182" y="9409994"/>
            <a:ext cx="168090" cy="152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Times New Roman"/>
        <a:ea typeface="Times New Roman"/>
        <a:cs typeface="Times New Roman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6D6D6"/>
        </a:solidFill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57799" marR="57799" indent="0" algn="l" defTabSz="1295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Times New Roman"/>
        <a:ea typeface="Times New Roman"/>
        <a:cs typeface="Times New Roman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6D6D6"/>
        </a:solidFill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57799" marR="57799" indent="0" algn="l" defTabSz="1295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4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